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62" r:id="rId3"/>
    <p:sldId id="263" r:id="rId4"/>
    <p:sldId id="257" r:id="rId5"/>
    <p:sldId id="258" r:id="rId6"/>
    <p:sldId id="259" r:id="rId7"/>
    <p:sldId id="260" r:id="rId8"/>
    <p:sldId id="261" r:id="rId9"/>
    <p:sldId id="267" r:id="rId10"/>
    <p:sldId id="264" r:id="rId11"/>
    <p:sldId id="268" r:id="rId12"/>
    <p:sldId id="281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2" r:id="rId26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734A471-233A-44C5-9F41-1CCF8C8E8D09}" type="datetimeFigureOut">
              <a:rPr lang="it-IT"/>
              <a:pPr>
                <a:defRPr/>
              </a:pPr>
              <a:t>04/10/2014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 smtClean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noProof="0" smtClean="0"/>
              <a:t>Fare clic per modificare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D1F773E-5C48-4AE1-A289-0D6F8883872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1080272-3BD5-4BD6-88F7-A4A986D2951D}" type="slidenum">
              <a:rPr lang="it-IT" smtClean="0"/>
              <a:pPr>
                <a:defRPr/>
              </a:pPr>
              <a:t>1</a:t>
            </a:fld>
            <a:endParaRPr lang="it-IT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2CC7D15-2E3D-4E03-A541-7355AE2EAD24}" type="slidenum">
              <a:rPr lang="it-IT" smtClean="0"/>
              <a:pPr>
                <a:defRPr/>
              </a:pPr>
              <a:t>10</a:t>
            </a:fld>
            <a:endParaRPr lang="it-IT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014CFBC-CF06-4024-A284-71B9BADE9A20}" type="slidenum">
              <a:rPr lang="it-IT" smtClean="0"/>
              <a:pPr>
                <a:defRPr/>
              </a:pPr>
              <a:t>11</a:t>
            </a:fld>
            <a:endParaRPr lang="it-IT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58B1BF6-E0F1-469B-9A97-EA210C2B6412}" type="slidenum">
              <a:rPr lang="it-IT" smtClean="0"/>
              <a:pPr>
                <a:defRPr/>
              </a:pPr>
              <a:t>12</a:t>
            </a:fld>
            <a:endParaRPr lang="it-IT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903C981-D152-498E-82E8-2CF1FA448B16}" type="slidenum">
              <a:rPr lang="it-IT" smtClean="0"/>
              <a:pPr>
                <a:defRPr/>
              </a:pPr>
              <a:t>13</a:t>
            </a:fld>
            <a:endParaRPr lang="it-IT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F0D0D1A-8CD8-417E-83D0-BD7F376AA24E}" type="slidenum">
              <a:rPr lang="it-IT" smtClean="0"/>
              <a:pPr>
                <a:defRPr/>
              </a:pPr>
              <a:t>14</a:t>
            </a:fld>
            <a:endParaRPr lang="it-IT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A04F779-4936-4B9B-BA68-9BA310F2B4A8}" type="slidenum">
              <a:rPr lang="it-IT" smtClean="0"/>
              <a:pPr>
                <a:defRPr/>
              </a:pPr>
              <a:t>15</a:t>
            </a:fld>
            <a:endParaRPr lang="it-IT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1748E27-DB43-4E88-84C7-6DC4CD37FEB6}" type="slidenum">
              <a:rPr lang="it-IT" smtClean="0"/>
              <a:pPr>
                <a:defRPr/>
              </a:pPr>
              <a:t>16</a:t>
            </a:fld>
            <a:endParaRPr lang="it-IT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37A514C-AAF7-4DCC-BC59-4D652A776C2D}" type="slidenum">
              <a:rPr lang="it-IT" smtClean="0"/>
              <a:pPr>
                <a:defRPr/>
              </a:pPr>
              <a:t>17</a:t>
            </a:fld>
            <a:endParaRPr lang="it-IT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84F67DC-15D3-4788-A974-80D4B4C898C9}" type="slidenum">
              <a:rPr lang="it-IT" smtClean="0"/>
              <a:pPr>
                <a:defRPr/>
              </a:pPr>
              <a:t>18</a:t>
            </a:fld>
            <a:endParaRPr lang="it-IT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4EC6A46-EAE8-416F-9165-C0B5D3B3F71D}" type="slidenum">
              <a:rPr lang="it-IT" smtClean="0"/>
              <a:pPr>
                <a:defRPr/>
              </a:pPr>
              <a:t>19</a:t>
            </a:fld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7573EB9-8F7E-4326-A19F-9D2A44F5F5D8}" type="slidenum">
              <a:rPr lang="it-IT" smtClean="0"/>
              <a:pPr>
                <a:defRPr/>
              </a:pPr>
              <a:t>2</a:t>
            </a:fld>
            <a:endParaRPr lang="it-IT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D4C48F5-5047-4C05-B79D-1303BDA4978A}" type="slidenum">
              <a:rPr lang="it-IT" smtClean="0"/>
              <a:pPr>
                <a:defRPr/>
              </a:pPr>
              <a:t>20</a:t>
            </a:fld>
            <a:endParaRPr lang="it-IT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7108483-6A9D-4B15-A929-1C837E96FEB7}" type="slidenum">
              <a:rPr lang="it-IT" smtClean="0"/>
              <a:pPr>
                <a:defRPr/>
              </a:pPr>
              <a:t>21</a:t>
            </a:fld>
            <a:endParaRPr lang="it-IT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A4F0E10-479E-4F1D-915A-AB1ED0A1EA3C}" type="slidenum">
              <a:rPr lang="it-IT" smtClean="0"/>
              <a:pPr>
                <a:defRPr/>
              </a:pPr>
              <a:t>22</a:t>
            </a:fld>
            <a:endParaRPr lang="it-IT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A1C5340-DAEA-46EC-B167-FD6A491E9BF8}" type="slidenum">
              <a:rPr lang="it-IT" smtClean="0"/>
              <a:pPr>
                <a:defRPr/>
              </a:pPr>
              <a:t>23</a:t>
            </a:fld>
            <a:endParaRPr lang="it-IT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AB0E3B8-587B-4E79-96B7-1D1BE51B9912}" type="slidenum">
              <a:rPr lang="it-IT" smtClean="0"/>
              <a:pPr>
                <a:defRPr/>
              </a:pPr>
              <a:t>24</a:t>
            </a:fld>
            <a:endParaRPr 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FB91F4A-EC66-46EF-BB70-BFD30CF54F02}" type="slidenum">
              <a:rPr lang="it-IT" smtClean="0"/>
              <a:pPr>
                <a:defRPr/>
              </a:pPr>
              <a:t>3</a:t>
            </a:fld>
            <a:endParaRPr 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2556E50-875A-4A92-86D2-CA8A08E4DC5F}" type="slidenum">
              <a:rPr lang="it-IT" smtClean="0"/>
              <a:pPr>
                <a:defRPr/>
              </a:pPr>
              <a:t>4</a:t>
            </a:fld>
            <a:endParaRPr lang="it-I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84CBEA0-2ECC-48B3-BEE3-A81853952E41}" type="slidenum">
              <a:rPr lang="it-IT" smtClean="0"/>
              <a:pPr>
                <a:defRPr/>
              </a:pPr>
              <a:t>5</a:t>
            </a:fld>
            <a:endParaRPr lang="it-I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80B4591-2E11-4BFE-ABE2-A4EF7803A582}" type="slidenum">
              <a:rPr lang="it-IT" smtClean="0"/>
              <a:pPr>
                <a:defRPr/>
              </a:pPr>
              <a:t>6</a:t>
            </a:fld>
            <a:endParaRPr lang="it-I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9C7B822-3DBC-4816-8B42-A5141C6FA373}" type="slidenum">
              <a:rPr lang="it-IT" smtClean="0"/>
              <a:pPr>
                <a:defRPr/>
              </a:pPr>
              <a:t>7</a:t>
            </a:fld>
            <a:endParaRPr lang="it-IT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1D1F9CC-A28D-41A9-B7C7-0FCB648E1E3C}" type="slidenum">
              <a:rPr lang="it-IT" smtClean="0"/>
              <a:pPr>
                <a:defRPr/>
              </a:pPr>
              <a:t>8</a:t>
            </a:fld>
            <a:endParaRPr lang="it-IT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A3B4468-7E26-421F-A686-F2C759D75630}" type="slidenum">
              <a:rPr lang="it-IT" smtClean="0"/>
              <a:pPr>
                <a:defRPr/>
              </a:pPr>
              <a:t>9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DE3B02-2490-48C3-AA75-B2AD4046C878}" type="datetime1">
              <a:rPr lang="it-IT"/>
              <a:pPr>
                <a:defRPr/>
              </a:pPr>
              <a:t>04/10/2014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EUSERVICE S.r.l. – Consulenza e formazione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70CD1B-058A-44B9-992B-1666F8F8586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E29597-0442-4D36-A9D8-3007D3730F81}" type="datetime1">
              <a:rPr lang="it-IT"/>
              <a:pPr>
                <a:defRPr/>
              </a:pPr>
              <a:t>04/10/2014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EUSERVICE S.r.l. – Consulenza e formazione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FE95F8-8171-4BD9-A969-94534869857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E6502-016D-4162-8FA0-6438273BEA74}" type="datetime1">
              <a:rPr lang="it-IT"/>
              <a:pPr>
                <a:defRPr/>
              </a:pPr>
              <a:t>04/10/2014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EUSERVICE S.r.l. – Consulenza e formazione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B9D9E4-5442-4021-BB3D-EDA7378873A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171DD5-CCE1-46DE-A10E-4D4E75221473}" type="datetime1">
              <a:rPr lang="it-IT"/>
              <a:pPr>
                <a:defRPr/>
              </a:pPr>
              <a:t>04/10/2014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EUSERVICE S.r.l. – Consulenza e formazione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C1D01C-81B5-41D7-BA22-6478169D6E7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916EE9-6F88-4FE2-A11F-99DD796B0917}" type="datetime1">
              <a:rPr lang="it-IT"/>
              <a:pPr>
                <a:defRPr/>
              </a:pPr>
              <a:t>04/10/2014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EUSERVICE S.r.l. – Consulenza e formazione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4981A7-06C0-46A5-9F18-DFFD199D3BA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5C7233-AB8C-4D4B-AC72-B3B3946701BE}" type="datetime1">
              <a:rPr lang="it-IT"/>
              <a:pPr>
                <a:defRPr/>
              </a:pPr>
              <a:t>04/10/2014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EUSERVICE S.r.l. – Consulenza e formazione</a:t>
            </a:r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729F4-C4F5-4B8E-A506-FC2E149B394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153E5D-1979-42D4-A473-3B71745A73F3}" type="datetime1">
              <a:rPr lang="it-IT"/>
              <a:pPr>
                <a:defRPr/>
              </a:pPr>
              <a:t>04/10/2014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EUSERVICE S.r.l. – Consulenza e formazione</a:t>
            </a:r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6AAAF8-EBA0-485E-9705-2C6FE39B199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610E4C-26B2-41BF-BEAC-8EEA6557E981}" type="datetime1">
              <a:rPr lang="it-IT"/>
              <a:pPr>
                <a:defRPr/>
              </a:pPr>
              <a:t>04/10/2014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EUSERVICE S.r.l. – Consulenza e formazione</a:t>
            </a:r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E79524-70D4-4CC2-B98C-8836C1C43E4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9D394-DD39-469A-8FA7-E47A723E571B}" type="datetime1">
              <a:rPr lang="it-IT"/>
              <a:pPr>
                <a:defRPr/>
              </a:pPr>
              <a:t>04/10/2014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EUSERVICE S.r.l. – Consulenza e formazione</a:t>
            </a:r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AF15F3-23A7-4A80-A8E3-F4A0100095A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08BBCB-ECCF-4C88-9B6B-94F98C919A1F}" type="datetime1">
              <a:rPr lang="it-IT"/>
              <a:pPr>
                <a:defRPr/>
              </a:pPr>
              <a:t>04/10/2014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EUSERVICE S.r.l. – Consulenza e formazione</a:t>
            </a:r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87810B-496C-4845-B936-5C9C760EE10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EA6E92-04BE-4DE1-B301-5DC903E19A66}" type="datetime1">
              <a:rPr lang="it-IT"/>
              <a:pPr>
                <a:defRPr/>
              </a:pPr>
              <a:t>04/10/2014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EUSERVICE S.r.l. – Consulenza e formazione</a:t>
            </a:r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FC4EBF-C985-489A-A0E9-810B4F23FC8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55DECBC-F00B-4EDB-8DC0-11AD9F66D0D6}" type="datetime1">
              <a:rPr lang="it-IT"/>
              <a:pPr>
                <a:defRPr/>
              </a:pPr>
              <a:t>04/10/2014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it-IT"/>
              <a:t>EUSERVICE S.r.l. – Consulenza e formazione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EBB015A-31AD-412E-A9ED-FF054DE789D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1052513"/>
            <a:ext cx="7772400" cy="1512887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SGSL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755650" y="2997200"/>
            <a:ext cx="7848600" cy="18002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 </a:t>
            </a: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istema per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</a:t>
            </a: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</a:t>
            </a:r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estione della </a:t>
            </a: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icurezza sul </a:t>
            </a: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</a:t>
            </a:r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avoro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nella </a:t>
            </a: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SCUOLA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CF6C2C-88DD-4A50-87A2-D0DDA4849192}" type="slidenum">
              <a:rPr lang="it-IT"/>
              <a:pPr>
                <a:defRPr/>
              </a:pPr>
              <a:t>1</a:t>
            </a:fld>
            <a:endParaRPr lang="it-IT"/>
          </a:p>
        </p:txBody>
      </p:sp>
      <p:sp>
        <p:nvSpPr>
          <p:cNvPr id="7" name="Segnaposto piè di pa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EUSERVICE S.r.l. – Consulenza e formazione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b="1" dirty="0" smtClean="0">
                <a:solidFill>
                  <a:srgbClr val="C00000"/>
                </a:solidFill>
              </a:rPr>
              <a:t>I requisiti del modello di gestione</a:t>
            </a:r>
            <a:br>
              <a:rPr lang="it-IT" b="1" dirty="0" smtClean="0">
                <a:solidFill>
                  <a:srgbClr val="C00000"/>
                </a:solidFill>
              </a:rPr>
            </a:br>
            <a:r>
              <a:rPr lang="it-IT" sz="2200" b="1" dirty="0" smtClean="0">
                <a:solidFill>
                  <a:schemeClr val="tx2">
                    <a:lumMod val="75000"/>
                  </a:schemeClr>
                </a:solidFill>
              </a:rPr>
              <a:t> Art 6 comma 2 </a:t>
            </a:r>
            <a:r>
              <a:rPr lang="it-IT" sz="2200" b="1" dirty="0" err="1" smtClean="0">
                <a:solidFill>
                  <a:schemeClr val="tx2">
                    <a:lumMod val="75000"/>
                  </a:schemeClr>
                </a:solidFill>
              </a:rPr>
              <a:t>D.Lgs.</a:t>
            </a:r>
            <a:r>
              <a:rPr lang="it-IT" sz="2200" b="1" dirty="0" smtClean="0">
                <a:solidFill>
                  <a:schemeClr val="tx2">
                    <a:lumMod val="75000"/>
                  </a:schemeClr>
                </a:solidFill>
              </a:rPr>
              <a:t> 231/01</a:t>
            </a:r>
            <a:r>
              <a:rPr lang="it-IT" sz="2200" b="1" dirty="0" smtClean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800" b="1" dirty="0" smtClean="0">
                <a:solidFill>
                  <a:schemeClr val="tx2">
                    <a:lumMod val="75000"/>
                  </a:schemeClr>
                </a:solidFill>
              </a:rPr>
              <a:t>Il modello deve: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600" dirty="0" smtClean="0">
                <a:solidFill>
                  <a:schemeClr val="tx2">
                    <a:lumMod val="75000"/>
                  </a:schemeClr>
                </a:solidFill>
              </a:rPr>
              <a:t>1) Valutare </a:t>
            </a:r>
            <a:r>
              <a:rPr lang="it-IT" sz="2600" b="1" dirty="0" smtClean="0">
                <a:solidFill>
                  <a:schemeClr val="tx2">
                    <a:lumMod val="75000"/>
                  </a:schemeClr>
                </a:solidFill>
              </a:rPr>
              <a:t>i rischi</a:t>
            </a: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it-IT" sz="2600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600" dirty="0" smtClean="0">
                <a:solidFill>
                  <a:schemeClr val="tx2">
                    <a:lumMod val="75000"/>
                  </a:schemeClr>
                </a:solidFill>
              </a:rPr>
              <a:t>2) Prevedere p</a:t>
            </a:r>
            <a:r>
              <a:rPr lang="it-IT" sz="2600" b="1" dirty="0" smtClean="0">
                <a:solidFill>
                  <a:schemeClr val="tx2">
                    <a:lumMod val="75000"/>
                  </a:schemeClr>
                </a:solidFill>
              </a:rPr>
              <a:t>rocedure e regole scritte </a:t>
            </a: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it-IT" sz="2600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600" dirty="0" smtClean="0">
                <a:solidFill>
                  <a:schemeClr val="tx2">
                    <a:lumMod val="75000"/>
                  </a:schemeClr>
                </a:solidFill>
              </a:rPr>
              <a:t>3) Mettere a disposizione adeguate </a:t>
            </a:r>
            <a:r>
              <a:rPr lang="it-IT" sz="2600" b="1" dirty="0" smtClean="0">
                <a:solidFill>
                  <a:schemeClr val="tx2">
                    <a:lumMod val="75000"/>
                  </a:schemeClr>
                </a:solidFill>
              </a:rPr>
              <a:t>risorse finanziarie </a:t>
            </a: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it-IT" sz="2600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600" dirty="0" smtClean="0">
                <a:solidFill>
                  <a:schemeClr val="tx2">
                    <a:lumMod val="75000"/>
                  </a:schemeClr>
                </a:solidFill>
              </a:rPr>
              <a:t>4) Prevedere momenti </a:t>
            </a:r>
            <a:r>
              <a:rPr lang="it-IT" sz="2600" b="1" dirty="0" smtClean="0">
                <a:solidFill>
                  <a:schemeClr val="tx2">
                    <a:lumMod val="75000"/>
                  </a:schemeClr>
                </a:solidFill>
              </a:rPr>
              <a:t>informativi per il personale</a:t>
            </a: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it-IT" sz="2600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600" dirty="0" smtClean="0">
                <a:solidFill>
                  <a:schemeClr val="tx2">
                    <a:lumMod val="75000"/>
                  </a:schemeClr>
                </a:solidFill>
              </a:rPr>
              <a:t>5) Introdurre un </a:t>
            </a:r>
            <a:r>
              <a:rPr lang="it-IT" sz="2600" b="1" dirty="0" smtClean="0">
                <a:solidFill>
                  <a:schemeClr val="tx2">
                    <a:lumMod val="75000"/>
                  </a:schemeClr>
                </a:solidFill>
              </a:rPr>
              <a:t>sistema disciplinare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 smtClean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EUSERVICE S.r.l. – Consulenza e formazione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9C5903-0FC2-4A8A-A45E-F6CBC00BD495}" type="slidenum">
              <a:rPr lang="it-IT"/>
              <a:pPr>
                <a:defRPr/>
              </a:pPr>
              <a:t>10</a:t>
            </a:fld>
            <a:endParaRPr lang="it-IT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b="1" smtClean="0">
                <a:solidFill>
                  <a:srgbClr val="C00000"/>
                </a:solidFill>
              </a:rPr>
              <a:t>La scelta dello standard per il SGSL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dirty="0" smtClean="0">
                <a:solidFill>
                  <a:schemeClr val="tx2">
                    <a:lumMod val="75000"/>
                  </a:schemeClr>
                </a:solidFill>
              </a:rPr>
              <a:t>Lo standard </a:t>
            </a:r>
            <a:r>
              <a:rPr lang="it-IT" b="1" dirty="0" smtClean="0">
                <a:solidFill>
                  <a:schemeClr val="tx2">
                    <a:lumMod val="75000"/>
                  </a:schemeClr>
                </a:solidFill>
              </a:rPr>
              <a:t>BS OHSAS 18001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>
                <a:solidFill>
                  <a:schemeClr val="tx2">
                    <a:lumMod val="75000"/>
                  </a:schemeClr>
                </a:solidFill>
              </a:rPr>
              <a:t>Assicura  un’efficace realizzazione dei requisiti del </a:t>
            </a:r>
            <a:r>
              <a:rPr lang="it-IT" dirty="0" err="1" smtClean="0">
                <a:solidFill>
                  <a:schemeClr val="tx2">
                    <a:lumMod val="75000"/>
                  </a:schemeClr>
                </a:solidFill>
              </a:rPr>
              <a:t>D.Lgs.</a:t>
            </a:r>
            <a:r>
              <a:rPr lang="it-IT" dirty="0" smtClean="0">
                <a:solidFill>
                  <a:schemeClr val="tx2">
                    <a:lumMod val="75000"/>
                  </a:schemeClr>
                </a:solidFill>
              </a:rPr>
              <a:t> 231/01</a:t>
            </a:r>
            <a:r>
              <a:rPr lang="it-IT" dirty="0" smtClean="0">
                <a:solidFill>
                  <a:srgbClr val="C00000"/>
                </a:solidFill>
              </a:rPr>
              <a:t>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>
                <a:solidFill>
                  <a:schemeClr val="tx2">
                    <a:lumMod val="75000"/>
                  </a:schemeClr>
                </a:solidFill>
              </a:rPr>
              <a:t>È stato sperimentato positivamente nel settore formazione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dirty="0" smtClean="0">
                <a:solidFill>
                  <a:schemeClr val="tx2">
                    <a:lumMod val="75000"/>
                  </a:schemeClr>
                </a:solidFill>
                <a:sym typeface="Wingdings" pitchFamily="2" charset="2"/>
              </a:rPr>
              <a:t> La nostra scelta  </a:t>
            </a:r>
            <a:endParaRPr lang="it-IT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dirty="0" smtClean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EUSERVICE S.r.l. – Consulenza e formazione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42050C-BDCA-4E1B-81B8-09C1D4A34E77}" type="slidenum">
              <a:rPr lang="it-IT"/>
              <a:pPr>
                <a:defRPr/>
              </a:pPr>
              <a:t>11</a:t>
            </a:fld>
            <a:endParaRPr lang="it-IT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b="1" dirty="0" smtClean="0">
                <a:solidFill>
                  <a:srgbClr val="C00000"/>
                </a:solidFill>
              </a:rPr>
              <a:t>Elementi del </a:t>
            </a:r>
            <a:br>
              <a:rPr lang="it-IT" b="1" dirty="0" smtClean="0">
                <a:solidFill>
                  <a:srgbClr val="C00000"/>
                </a:solidFill>
              </a:rPr>
            </a:br>
            <a:r>
              <a:rPr lang="it-IT" b="1" dirty="0" smtClean="0">
                <a:solidFill>
                  <a:srgbClr val="C00000"/>
                </a:solidFill>
              </a:rPr>
              <a:t>sistema di gestione OHSAS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sz="28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it-IT" sz="2800" b="1" dirty="0" smtClean="0">
                <a:solidFill>
                  <a:schemeClr val="tx2">
                    <a:lumMod val="75000"/>
                  </a:schemeClr>
                </a:solidFill>
              </a:rPr>
              <a:t>La politica per la Sicurezza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it-IT" sz="2800" b="1" dirty="0" smtClean="0">
                <a:solidFill>
                  <a:schemeClr val="tx2">
                    <a:lumMod val="75000"/>
                  </a:schemeClr>
                </a:solidFill>
              </a:rPr>
              <a:t>Pianificazione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it-IT" sz="2800" b="1" dirty="0" smtClean="0">
                <a:solidFill>
                  <a:schemeClr val="tx2">
                    <a:lumMod val="75000"/>
                  </a:schemeClr>
                </a:solidFill>
              </a:rPr>
              <a:t>Implementazione 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it-IT" sz="2800" b="1" dirty="0" smtClean="0">
                <a:solidFill>
                  <a:schemeClr val="tx2">
                    <a:lumMod val="75000"/>
                  </a:schemeClr>
                </a:solidFill>
              </a:rPr>
              <a:t>Controllo ed azioni correttive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it-IT" sz="2800" b="1" dirty="0" smtClean="0">
                <a:solidFill>
                  <a:schemeClr val="tx2">
                    <a:lumMod val="75000"/>
                  </a:schemeClr>
                </a:solidFill>
              </a:rPr>
              <a:t>Riesame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 smtClean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EUSERVICE S.r.l. – Consulenza e formazione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0BF2DB-6CE5-48C1-8AE6-AC1467D5030F}" type="slidenum">
              <a:rPr lang="it-IT"/>
              <a:pPr>
                <a:defRPr/>
              </a:pPr>
              <a:t>12</a:t>
            </a:fld>
            <a:endParaRPr lang="it-IT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4000" b="1" dirty="0" smtClean="0">
                <a:solidFill>
                  <a:srgbClr val="C00000"/>
                </a:solidFill>
              </a:rPr>
              <a:t/>
            </a:r>
            <a:br>
              <a:rPr lang="it-IT" sz="4000" b="1" dirty="0" smtClean="0">
                <a:solidFill>
                  <a:srgbClr val="C00000"/>
                </a:solidFill>
              </a:rPr>
            </a:br>
            <a:r>
              <a:rPr lang="it-IT" sz="4000" b="1" dirty="0" smtClean="0">
                <a:solidFill>
                  <a:srgbClr val="C00000"/>
                </a:solidFill>
              </a:rPr>
              <a:t>La politica per la Sicurezza </a:t>
            </a:r>
            <a:r>
              <a:rPr lang="it-IT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it-IT" b="1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it-IT" b="1" dirty="0" smtClean="0">
              <a:solidFill>
                <a:srgbClr val="C0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u="sng" dirty="0" smtClean="0">
                <a:solidFill>
                  <a:schemeClr val="tx2">
                    <a:lumMod val="75000"/>
                  </a:schemeClr>
                </a:solidFill>
              </a:rPr>
              <a:t>La Dirigenza Scolastica deve definire la politica della Sicurezza </a:t>
            </a:r>
            <a:r>
              <a:rPr lang="it-IT" sz="2400" dirty="0" smtClean="0">
                <a:solidFill>
                  <a:schemeClr val="tx2">
                    <a:lumMod val="75000"/>
                  </a:schemeClr>
                </a:solidFill>
              </a:rPr>
              <a:t>ed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dirty="0" smtClean="0">
                <a:solidFill>
                  <a:schemeClr val="tx2">
                    <a:lumMod val="75000"/>
                  </a:schemeClr>
                </a:solidFill>
              </a:rPr>
              <a:t>assicurare: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400" dirty="0" smtClean="0">
                <a:solidFill>
                  <a:schemeClr val="tx2">
                    <a:lumMod val="75000"/>
                  </a:schemeClr>
                </a:solidFill>
              </a:rPr>
              <a:t>che essa sia appropriata;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400" dirty="0" smtClean="0">
                <a:solidFill>
                  <a:schemeClr val="tx2">
                    <a:lumMod val="75000"/>
                  </a:schemeClr>
                </a:solidFill>
              </a:rPr>
              <a:t>che includa </a:t>
            </a:r>
            <a:r>
              <a:rPr lang="it-IT" sz="2400" u="sng" dirty="0" smtClean="0">
                <a:solidFill>
                  <a:schemeClr val="tx2">
                    <a:lumMod val="75000"/>
                  </a:schemeClr>
                </a:solidFill>
              </a:rPr>
              <a:t>l’impegno alla prevenzione</a:t>
            </a:r>
            <a:r>
              <a:rPr lang="it-IT" sz="2400" dirty="0" smtClean="0">
                <a:solidFill>
                  <a:schemeClr val="tx2">
                    <a:lumMod val="75000"/>
                  </a:schemeClr>
                </a:solidFill>
              </a:rPr>
              <a:t> degli infortuni e delle malattie professionali, al rispetto di tutti i requisiti di legge e regolamentari ed al miglioramento continuo delle prestazioni; 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400" dirty="0" smtClean="0">
                <a:solidFill>
                  <a:schemeClr val="tx2">
                    <a:lumMod val="75000"/>
                  </a:schemeClr>
                </a:solidFill>
              </a:rPr>
              <a:t>che contenga un quadro strutturale per la definizione degli </a:t>
            </a:r>
            <a:r>
              <a:rPr lang="it-IT" sz="2400" u="sng" dirty="0" smtClean="0">
                <a:solidFill>
                  <a:schemeClr val="tx2">
                    <a:lumMod val="75000"/>
                  </a:schemeClr>
                </a:solidFill>
              </a:rPr>
              <a:t>obiettivi</a:t>
            </a:r>
            <a:r>
              <a:rPr lang="it-IT" sz="2400" dirty="0" smtClean="0">
                <a:solidFill>
                  <a:schemeClr val="tx2">
                    <a:lumMod val="75000"/>
                  </a:schemeClr>
                </a:solidFill>
              </a:rPr>
              <a:t>; 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400" dirty="0" smtClean="0">
                <a:solidFill>
                  <a:schemeClr val="tx2">
                    <a:lumMod val="75000"/>
                  </a:schemeClr>
                </a:solidFill>
              </a:rPr>
              <a:t>che sia documentata, aggiornata, </a:t>
            </a:r>
            <a:r>
              <a:rPr lang="it-IT" sz="2400" u="sng" dirty="0" smtClean="0">
                <a:solidFill>
                  <a:schemeClr val="tx2">
                    <a:lumMod val="75000"/>
                  </a:schemeClr>
                </a:solidFill>
              </a:rPr>
              <a:t>diffusa al personale </a:t>
            </a:r>
            <a:r>
              <a:rPr lang="it-IT" sz="2400" dirty="0" smtClean="0">
                <a:solidFill>
                  <a:schemeClr val="tx2">
                    <a:lumMod val="75000"/>
                  </a:schemeClr>
                </a:solidFill>
              </a:rPr>
              <a:t>e a tutte le parti interessate. 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EUSERVICE S.r.l. – Consulenza e formazione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177220-9F65-46E6-B376-A893EDE04875}" type="slidenum">
              <a:rPr lang="it-IT"/>
              <a:pPr>
                <a:defRPr/>
              </a:pPr>
              <a:t>13</a:t>
            </a:fld>
            <a:endParaRPr lang="it-IT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b="1" dirty="0" smtClean="0">
                <a:solidFill>
                  <a:srgbClr val="C00000"/>
                </a:solidFill>
              </a:rPr>
              <a:t/>
            </a:r>
            <a:br>
              <a:rPr lang="it-IT" b="1" dirty="0" smtClean="0">
                <a:solidFill>
                  <a:srgbClr val="C00000"/>
                </a:solidFill>
              </a:rPr>
            </a:br>
            <a:r>
              <a:rPr lang="it-IT" sz="4000" b="1" dirty="0" smtClean="0">
                <a:solidFill>
                  <a:srgbClr val="C00000"/>
                </a:solidFill>
              </a:rPr>
              <a:t>Pianificazione</a:t>
            </a:r>
            <a:r>
              <a:rPr lang="it-IT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it-IT" b="1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it-IT" b="1" dirty="0" smtClean="0">
              <a:solidFill>
                <a:srgbClr val="C0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400" dirty="0" smtClean="0">
                <a:solidFill>
                  <a:schemeClr val="tx2">
                    <a:lumMod val="75000"/>
                  </a:schemeClr>
                </a:solidFill>
              </a:rPr>
              <a:t>L’organizzazione deve mantenere attivo un </a:t>
            </a:r>
            <a:r>
              <a:rPr lang="it-IT" sz="2400" u="sng" dirty="0" smtClean="0">
                <a:solidFill>
                  <a:schemeClr val="tx2">
                    <a:lumMod val="75000"/>
                  </a:schemeClr>
                </a:solidFill>
              </a:rPr>
              <a:t>processo “continuo”</a:t>
            </a:r>
            <a:r>
              <a:rPr lang="it-IT" sz="2400" dirty="0" smtClean="0">
                <a:solidFill>
                  <a:schemeClr val="tx2">
                    <a:lumMod val="75000"/>
                  </a:schemeClr>
                </a:solidFill>
              </a:rPr>
              <a:t> di identificazione dei pericoli, valutazione dei rischi e determinazione delle necessarie misure di controllo.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sz="2400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400" dirty="0" smtClean="0">
                <a:solidFill>
                  <a:schemeClr val="tx2">
                    <a:lumMod val="75000"/>
                  </a:schemeClr>
                </a:solidFill>
              </a:rPr>
              <a:t>L’organizzazione deve definire una procedura per garantire </a:t>
            </a:r>
            <a:r>
              <a:rPr lang="it-IT" sz="2400" u="sng" dirty="0" smtClean="0">
                <a:solidFill>
                  <a:schemeClr val="tx2">
                    <a:lumMod val="75000"/>
                  </a:schemeClr>
                </a:solidFill>
              </a:rPr>
              <a:t>l’aggiornamento legislativo </a:t>
            </a:r>
            <a:r>
              <a:rPr lang="it-IT" sz="2400" dirty="0" smtClean="0">
                <a:solidFill>
                  <a:schemeClr val="tx2">
                    <a:lumMod val="75000"/>
                  </a:schemeClr>
                </a:solidFill>
              </a:rPr>
              <a:t>al suo interno.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sz="2400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400" dirty="0" smtClean="0">
                <a:solidFill>
                  <a:schemeClr val="tx2">
                    <a:lumMod val="75000"/>
                  </a:schemeClr>
                </a:solidFill>
              </a:rPr>
              <a:t>L’organizzazione deve stabilire, sviluppare e pianificare </a:t>
            </a:r>
            <a:r>
              <a:rPr lang="it-IT" sz="2400" u="sng" dirty="0" smtClean="0">
                <a:solidFill>
                  <a:schemeClr val="tx2">
                    <a:lumMod val="75000"/>
                  </a:schemeClr>
                </a:solidFill>
              </a:rPr>
              <a:t>obiettivi di Salute e Sicurezza</a:t>
            </a:r>
            <a:r>
              <a:rPr lang="it-IT" sz="2400" dirty="0" smtClean="0">
                <a:solidFill>
                  <a:schemeClr val="tx2">
                    <a:lumMod val="75000"/>
                  </a:schemeClr>
                </a:solidFill>
              </a:rPr>
              <a:t>, possibilmente misurabili, in accordo con la propria politica di Salute e Sicurezza e tenendo in considerazione le prescrizioni legislative ed i rischi identificati.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EUSERVICE S.r.l. – Consulenza e formazione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0FE05F-2576-4199-8A5B-CD0823608CAB}" type="slidenum">
              <a:rPr lang="it-IT"/>
              <a:pPr>
                <a:defRPr/>
              </a:pPr>
              <a:t>14</a:t>
            </a:fld>
            <a:endParaRPr lang="it-IT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4000" b="1" smtClean="0">
                <a:solidFill>
                  <a:srgbClr val="C00000"/>
                </a:solidFill>
              </a:rPr>
              <a:t>Implementazione /1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4713288"/>
          </a:xfrm>
        </p:spPr>
        <p:txBody>
          <a:bodyPr rtlCol="0">
            <a:normAutofit fontScale="5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sz="34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4400" dirty="0" smtClean="0">
                <a:solidFill>
                  <a:schemeClr val="tx2">
                    <a:lumMod val="75000"/>
                  </a:schemeClr>
                </a:solidFill>
              </a:rPr>
              <a:t>La Dirigenza Scolastica deve </a:t>
            </a:r>
            <a:r>
              <a:rPr lang="it-IT" sz="4400" u="sng" dirty="0" smtClean="0">
                <a:solidFill>
                  <a:schemeClr val="tx2">
                    <a:lumMod val="75000"/>
                  </a:schemeClr>
                </a:solidFill>
              </a:rPr>
              <a:t>assicurare le risorse</a:t>
            </a:r>
            <a:r>
              <a:rPr lang="it-IT" sz="4400" dirty="0" smtClean="0">
                <a:solidFill>
                  <a:schemeClr val="tx2">
                    <a:lumMod val="75000"/>
                  </a:schemeClr>
                </a:solidFill>
              </a:rPr>
              <a:t> necessarie al mantenimento del Sistema di Gestione.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sz="4400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4400" dirty="0" smtClean="0">
                <a:solidFill>
                  <a:schemeClr val="tx2">
                    <a:lumMod val="75000"/>
                  </a:schemeClr>
                </a:solidFill>
              </a:rPr>
              <a:t>Devono essere chiari i </a:t>
            </a:r>
            <a:r>
              <a:rPr lang="it-IT" sz="4400" u="sng" dirty="0" smtClean="0">
                <a:solidFill>
                  <a:schemeClr val="tx2">
                    <a:lumMod val="75000"/>
                  </a:schemeClr>
                </a:solidFill>
              </a:rPr>
              <a:t>ruoli, le responsabilità e le autorità</a:t>
            </a:r>
            <a:r>
              <a:rPr lang="it-IT" sz="4400" dirty="0" smtClean="0">
                <a:solidFill>
                  <a:schemeClr val="tx2">
                    <a:lumMod val="75000"/>
                  </a:schemeClr>
                </a:solidFill>
              </a:rPr>
              <a:t>. In particolare deve essere nominato un </a:t>
            </a:r>
            <a:r>
              <a:rPr lang="it-IT" sz="4400" u="sng" dirty="0" smtClean="0">
                <a:solidFill>
                  <a:schemeClr val="tx2">
                    <a:lumMod val="75000"/>
                  </a:schemeClr>
                </a:solidFill>
              </a:rPr>
              <a:t>Responsabile per il Sistema di Gestione.</a:t>
            </a:r>
            <a:r>
              <a:rPr lang="it-IT" sz="4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sz="4400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4400" dirty="0" smtClean="0">
                <a:solidFill>
                  <a:schemeClr val="tx2">
                    <a:lumMod val="75000"/>
                  </a:schemeClr>
                </a:solidFill>
              </a:rPr>
              <a:t>Deve essere assicurata la </a:t>
            </a:r>
            <a:r>
              <a:rPr lang="it-IT" sz="4400" u="sng" dirty="0" smtClean="0">
                <a:solidFill>
                  <a:schemeClr val="tx2">
                    <a:lumMod val="75000"/>
                  </a:schemeClr>
                </a:solidFill>
              </a:rPr>
              <a:t>competenza e la consapevolezza del personale</a:t>
            </a:r>
            <a:r>
              <a:rPr lang="it-IT" sz="4400" dirty="0" smtClean="0">
                <a:solidFill>
                  <a:schemeClr val="tx2">
                    <a:lumMod val="75000"/>
                  </a:schemeClr>
                </a:solidFill>
              </a:rPr>
              <a:t> e di tutti coloro che operano per l’organizzazione.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sz="4400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4400" dirty="0" smtClean="0">
                <a:solidFill>
                  <a:schemeClr val="tx2">
                    <a:lumMod val="75000"/>
                  </a:schemeClr>
                </a:solidFill>
              </a:rPr>
              <a:t>Devono essere attivati efficaci sistemi di </a:t>
            </a:r>
            <a:r>
              <a:rPr lang="it-IT" sz="4400" u="sng" dirty="0" smtClean="0">
                <a:solidFill>
                  <a:schemeClr val="tx2">
                    <a:lumMod val="75000"/>
                  </a:schemeClr>
                </a:solidFill>
              </a:rPr>
              <a:t>comunicazione interna</a:t>
            </a:r>
            <a:r>
              <a:rPr lang="it-IT" sz="4400" dirty="0" smtClean="0">
                <a:solidFill>
                  <a:schemeClr val="tx2">
                    <a:lumMod val="75000"/>
                  </a:schemeClr>
                </a:solidFill>
              </a:rPr>
              <a:t> e deve essere garantita la partecipazione e consultazione del personale.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EUSERVICE S.r.l. – Consulenza e formazione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FE95E-C55A-4326-A3F3-B34D3E1C91C4}" type="slidenum">
              <a:rPr lang="it-IT"/>
              <a:pPr>
                <a:defRPr/>
              </a:pPr>
              <a:t>15</a:t>
            </a:fld>
            <a:endParaRPr lang="it-IT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4000" b="1" smtClean="0">
                <a:solidFill>
                  <a:srgbClr val="C00000"/>
                </a:solidFill>
              </a:rPr>
              <a:t>Implementazione /2</a:t>
            </a:r>
            <a:endParaRPr lang="it-IT" sz="4000" smtClean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400" dirty="0" smtClean="0">
                <a:solidFill>
                  <a:schemeClr val="tx2">
                    <a:lumMod val="75000"/>
                  </a:schemeClr>
                </a:solidFill>
              </a:rPr>
              <a:t>Devono essere definite regole appropriate per la </a:t>
            </a:r>
            <a:r>
              <a:rPr lang="it-IT" sz="2400" u="sng" dirty="0" smtClean="0">
                <a:solidFill>
                  <a:schemeClr val="tx2">
                    <a:lumMod val="75000"/>
                  </a:schemeClr>
                </a:solidFill>
              </a:rPr>
              <a:t>gestione dei documenti e delle registrazioni</a:t>
            </a:r>
            <a:r>
              <a:rPr lang="it-IT" sz="2400" dirty="0" smtClean="0">
                <a:solidFill>
                  <a:schemeClr val="tx2">
                    <a:lumMod val="75000"/>
                  </a:schemeClr>
                </a:solidFill>
              </a:rPr>
              <a:t> rilevanti per il Sistema.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sz="2400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400" dirty="0" smtClean="0">
                <a:solidFill>
                  <a:schemeClr val="tx2">
                    <a:lumMod val="75000"/>
                  </a:schemeClr>
                </a:solidFill>
              </a:rPr>
              <a:t>Deve essere garantito il </a:t>
            </a:r>
            <a:r>
              <a:rPr lang="it-IT" sz="2400" u="sng" dirty="0" smtClean="0">
                <a:solidFill>
                  <a:schemeClr val="tx2">
                    <a:lumMod val="75000"/>
                  </a:schemeClr>
                </a:solidFill>
              </a:rPr>
              <a:t>controllo</a:t>
            </a:r>
            <a:r>
              <a:rPr lang="it-IT" sz="2400" dirty="0" smtClean="0">
                <a:solidFill>
                  <a:schemeClr val="tx2">
                    <a:lumMod val="75000"/>
                  </a:schemeClr>
                </a:solidFill>
              </a:rPr>
              <a:t> (attraverso misure concrete o procedure operative) </a:t>
            </a:r>
            <a:r>
              <a:rPr lang="it-IT" sz="2400" u="sng" dirty="0" smtClean="0">
                <a:solidFill>
                  <a:schemeClr val="tx2">
                    <a:lumMod val="75000"/>
                  </a:schemeClr>
                </a:solidFill>
              </a:rPr>
              <a:t>di tutte le operazioni e attività </a:t>
            </a:r>
            <a:r>
              <a:rPr lang="it-IT" sz="2400" dirty="0" smtClean="0">
                <a:solidFill>
                  <a:schemeClr val="tx2">
                    <a:lumMod val="75000"/>
                  </a:schemeClr>
                </a:solidFill>
              </a:rPr>
              <a:t>che  presentano rischi identificati.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sz="2400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400" dirty="0" smtClean="0">
                <a:solidFill>
                  <a:schemeClr val="tx2">
                    <a:lumMod val="75000"/>
                  </a:schemeClr>
                </a:solidFill>
              </a:rPr>
              <a:t>Devono essere definite </a:t>
            </a:r>
            <a:r>
              <a:rPr lang="it-IT" sz="2400" u="sng" dirty="0" smtClean="0">
                <a:solidFill>
                  <a:schemeClr val="tx2">
                    <a:lumMod val="75000"/>
                  </a:schemeClr>
                </a:solidFill>
              </a:rPr>
              <a:t>procedure per rispondere alle possibili situazioni di emergenza</a:t>
            </a:r>
            <a:r>
              <a:rPr lang="it-IT" sz="2400" dirty="0" smtClean="0">
                <a:solidFill>
                  <a:schemeClr val="tx2">
                    <a:lumMod val="75000"/>
                  </a:schemeClr>
                </a:solidFill>
              </a:rPr>
              <a:t>. Le esercitazioni in preparazione alle situazioni di emergenza devono essere regolarmente effettuate e verbalizzate.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EUSERVICE S.r.l. – Consulenza e formazione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EE72A4-D57F-4EB5-AEFE-85F242777DEE}" type="slidenum">
              <a:rPr lang="it-IT"/>
              <a:pPr>
                <a:defRPr/>
              </a:pPr>
              <a:t>16</a:t>
            </a:fld>
            <a:endParaRPr lang="it-IT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b="1" dirty="0" smtClean="0">
                <a:solidFill>
                  <a:srgbClr val="C00000"/>
                </a:solidFill>
              </a:rPr>
              <a:t/>
            </a:r>
            <a:br>
              <a:rPr lang="it-IT" b="1" dirty="0" smtClean="0">
                <a:solidFill>
                  <a:srgbClr val="C00000"/>
                </a:solidFill>
              </a:rPr>
            </a:br>
            <a:r>
              <a:rPr lang="it-IT" sz="4000" b="1" dirty="0" smtClean="0">
                <a:solidFill>
                  <a:srgbClr val="C00000"/>
                </a:solidFill>
              </a:rPr>
              <a:t>Controllo ed azioni correttive</a:t>
            </a:r>
            <a:r>
              <a:rPr lang="it-IT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it-IT" b="1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it-IT" b="1" dirty="0" smtClean="0">
              <a:solidFill>
                <a:srgbClr val="C0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62500" lnSpcReduction="20000"/>
          </a:bodyPr>
          <a:lstStyle/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3400" dirty="0" smtClean="0">
                <a:solidFill>
                  <a:schemeClr val="tx2">
                    <a:lumMod val="75000"/>
                  </a:schemeClr>
                </a:solidFill>
              </a:rPr>
              <a:t>Deve essere garantita la misura ed il monitoraggio delle prestazioni anche attraverso l’uso di </a:t>
            </a:r>
            <a:r>
              <a:rPr lang="it-IT" sz="3400" u="sng" dirty="0" smtClean="0">
                <a:solidFill>
                  <a:schemeClr val="tx2">
                    <a:lumMod val="75000"/>
                  </a:schemeClr>
                </a:solidFill>
              </a:rPr>
              <a:t>indicatori delle prestazioni.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sz="34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3400" dirty="0" smtClean="0">
                <a:solidFill>
                  <a:schemeClr val="tx2">
                    <a:lumMod val="75000"/>
                  </a:schemeClr>
                </a:solidFill>
              </a:rPr>
              <a:t>Deve essere definita una procedura per </a:t>
            </a:r>
            <a:r>
              <a:rPr lang="it-IT" sz="3400" u="sng" dirty="0" smtClean="0">
                <a:solidFill>
                  <a:schemeClr val="tx2">
                    <a:lumMod val="75000"/>
                  </a:schemeClr>
                </a:solidFill>
              </a:rPr>
              <a:t>valutare periodicamente il rispetto dei requisiti di legge</a:t>
            </a:r>
            <a:r>
              <a:rPr lang="it-IT" sz="3400" dirty="0" smtClean="0">
                <a:solidFill>
                  <a:schemeClr val="tx2">
                    <a:lumMod val="75000"/>
                  </a:schemeClr>
                </a:solidFill>
              </a:rPr>
              <a:t>. 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sz="34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3400" dirty="0" smtClean="0">
                <a:solidFill>
                  <a:schemeClr val="tx2">
                    <a:lumMod val="75000"/>
                  </a:schemeClr>
                </a:solidFill>
              </a:rPr>
              <a:t>Deve essere assicurata </a:t>
            </a:r>
            <a:r>
              <a:rPr lang="it-IT" sz="3400" u="sng" dirty="0" smtClean="0">
                <a:solidFill>
                  <a:schemeClr val="tx2">
                    <a:lumMod val="75000"/>
                  </a:schemeClr>
                </a:solidFill>
              </a:rPr>
              <a:t>l’indagine in relazione agli infortuni occorsi </a:t>
            </a:r>
            <a:r>
              <a:rPr lang="it-IT" sz="3400" dirty="0" smtClean="0">
                <a:solidFill>
                  <a:schemeClr val="tx2">
                    <a:lumMod val="75000"/>
                  </a:schemeClr>
                </a:solidFill>
              </a:rPr>
              <a:t>allo scopo di definire appropriate Azioni Correttive. 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sz="34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3400" dirty="0" smtClean="0">
                <a:solidFill>
                  <a:schemeClr val="tx2">
                    <a:lumMod val="75000"/>
                  </a:schemeClr>
                </a:solidFill>
              </a:rPr>
              <a:t>Deve essere attivo un sistema di </a:t>
            </a:r>
            <a:r>
              <a:rPr lang="it-IT" sz="3400" u="sng" dirty="0" smtClean="0">
                <a:solidFill>
                  <a:schemeClr val="tx2">
                    <a:lumMod val="75000"/>
                  </a:schemeClr>
                </a:solidFill>
              </a:rPr>
              <a:t>registrazione e definizione di Non Conformità, Azioni Correttive e Preventive</a:t>
            </a:r>
            <a:r>
              <a:rPr lang="it-IT" sz="3400" dirty="0" smtClean="0">
                <a:solidFill>
                  <a:schemeClr val="tx2">
                    <a:lumMod val="75000"/>
                  </a:schemeClr>
                </a:solidFill>
              </a:rPr>
              <a:t>. 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sz="34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3400" dirty="0" smtClean="0">
                <a:solidFill>
                  <a:schemeClr val="tx2">
                    <a:lumMod val="75000"/>
                  </a:schemeClr>
                </a:solidFill>
              </a:rPr>
              <a:t>Devono essere regolarmente eseguiti, da parte di personale interno qualificato, </a:t>
            </a:r>
            <a:r>
              <a:rPr lang="it-IT" sz="3400" u="sng" dirty="0" smtClean="0">
                <a:solidFill>
                  <a:schemeClr val="tx2">
                    <a:lumMod val="75000"/>
                  </a:schemeClr>
                </a:solidFill>
              </a:rPr>
              <a:t>audit interni </a:t>
            </a:r>
            <a:r>
              <a:rPr lang="it-IT" sz="3400" dirty="0" smtClean="0">
                <a:solidFill>
                  <a:schemeClr val="tx2">
                    <a:lumMod val="75000"/>
                  </a:schemeClr>
                </a:solidFill>
              </a:rPr>
              <a:t>sul Sistema.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EUSERVICE S.r.l. – Consulenza e formazione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242A12-6FCF-4AD7-A961-9ABAD2B3BE25}" type="slidenum">
              <a:rPr lang="it-IT"/>
              <a:pPr>
                <a:defRPr/>
              </a:pPr>
              <a:t>17</a:t>
            </a:fld>
            <a:endParaRPr lang="it-IT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b="1" dirty="0" smtClean="0">
                <a:solidFill>
                  <a:srgbClr val="C00000"/>
                </a:solidFill>
              </a:rPr>
              <a:t/>
            </a:r>
            <a:br>
              <a:rPr lang="it-IT" b="1" dirty="0" smtClean="0">
                <a:solidFill>
                  <a:srgbClr val="C00000"/>
                </a:solidFill>
              </a:rPr>
            </a:br>
            <a:r>
              <a:rPr lang="it-IT" sz="4000" b="1" dirty="0" smtClean="0">
                <a:solidFill>
                  <a:srgbClr val="C00000"/>
                </a:solidFill>
              </a:rPr>
              <a:t>Riesame </a:t>
            </a:r>
            <a:r>
              <a:rPr lang="it-IT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it-IT" b="1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it-IT" b="1" dirty="0" smtClean="0">
              <a:solidFill>
                <a:srgbClr val="C0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800" dirty="0" smtClean="0">
                <a:solidFill>
                  <a:schemeClr val="tx2">
                    <a:lumMod val="75000"/>
                  </a:schemeClr>
                </a:solidFill>
              </a:rPr>
              <a:t>Deve essere periodicamente eseguito e verbalizzato un </a:t>
            </a:r>
            <a:r>
              <a:rPr lang="it-IT" sz="2800" u="sng" dirty="0" smtClean="0">
                <a:solidFill>
                  <a:schemeClr val="tx2">
                    <a:lumMod val="75000"/>
                  </a:schemeClr>
                </a:solidFill>
              </a:rPr>
              <a:t>Riesame della Direzione</a:t>
            </a:r>
            <a:r>
              <a:rPr lang="it-IT" sz="2800" dirty="0" smtClean="0">
                <a:solidFill>
                  <a:schemeClr val="tx2">
                    <a:lumMod val="75000"/>
                  </a:schemeClr>
                </a:solidFill>
              </a:rPr>
              <a:t>. 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sz="28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800" dirty="0" smtClean="0">
                <a:solidFill>
                  <a:schemeClr val="tx2">
                    <a:lumMod val="75000"/>
                  </a:schemeClr>
                </a:solidFill>
              </a:rPr>
              <a:t>Il riesame può essere svolto in sede di </a:t>
            </a:r>
            <a:r>
              <a:rPr lang="it-IT" sz="2800" u="sng" dirty="0" smtClean="0">
                <a:solidFill>
                  <a:schemeClr val="tx2">
                    <a:lumMod val="75000"/>
                  </a:schemeClr>
                </a:solidFill>
              </a:rPr>
              <a:t>Riunione periodica della Sicurezza</a:t>
            </a:r>
            <a:r>
              <a:rPr lang="it-IT" sz="2800" dirty="0" smtClean="0">
                <a:solidFill>
                  <a:schemeClr val="tx2">
                    <a:lumMod val="75000"/>
                  </a:schemeClr>
                </a:solidFill>
              </a:rPr>
              <a:t> (condotta ai sensi di legge), facendo attenzione che siano presi in esame tutti gli elementi previsti dalla BS OHSAS 18001.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dirty="0" smtClean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EUSERVICE S.r.l. – Consulenza e formazione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C911B4-BCFF-4B5B-A5AB-97EE4EECBB5F}" type="slidenum">
              <a:rPr lang="it-IT"/>
              <a:pPr>
                <a:defRPr/>
              </a:pPr>
              <a:t>18</a:t>
            </a:fld>
            <a:endParaRPr lang="it-IT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4000" b="1" smtClean="0">
                <a:solidFill>
                  <a:srgbClr val="C00000"/>
                </a:solidFill>
              </a:rPr>
              <a:t>Criticità del comparto scuola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742950" indent="-7429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it-IT" sz="3600" dirty="0" smtClean="0">
                <a:solidFill>
                  <a:schemeClr val="tx2">
                    <a:lumMod val="75000"/>
                  </a:schemeClr>
                </a:solidFill>
              </a:rPr>
              <a:t>In ambito strutturale e manutentivo</a:t>
            </a:r>
          </a:p>
          <a:p>
            <a:pPr marL="742950" indent="-7429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it-IT" sz="3600" dirty="0" smtClean="0">
                <a:solidFill>
                  <a:schemeClr val="tx2">
                    <a:lumMod val="75000"/>
                  </a:schemeClr>
                </a:solidFill>
              </a:rPr>
              <a:t>In ambito strumentale </a:t>
            </a:r>
          </a:p>
          <a:p>
            <a:pPr marL="742950" indent="-7429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it-IT" sz="3600" dirty="0" smtClean="0">
                <a:solidFill>
                  <a:schemeClr val="tx2">
                    <a:lumMod val="75000"/>
                  </a:schemeClr>
                </a:solidFill>
              </a:rPr>
              <a:t>In ambito organizzativo</a:t>
            </a:r>
          </a:p>
          <a:p>
            <a:pPr marL="742950" indent="-7429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it-IT" sz="3600" dirty="0" smtClean="0">
                <a:solidFill>
                  <a:schemeClr val="tx2">
                    <a:lumMod val="75000"/>
                  </a:schemeClr>
                </a:solidFill>
              </a:rPr>
              <a:t>In ambito economico‐finanziario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EUSERVICE S.r.l. – Consulenza e formazione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1575FD-15B9-4739-8BD6-22BB35C4B741}" type="slidenum">
              <a:rPr lang="it-IT"/>
              <a:pPr>
                <a:defRPr/>
              </a:pPr>
              <a:t>19</a:t>
            </a:fld>
            <a:endParaRPr lang="it-IT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b="1" smtClean="0">
                <a:solidFill>
                  <a:srgbClr val="C00000"/>
                </a:solidFill>
              </a:rPr>
              <a:t>Cosa è in pratica un sistema di gestione?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b="1" dirty="0" smtClean="0">
                <a:solidFill>
                  <a:schemeClr val="tx2">
                    <a:lumMod val="75000"/>
                  </a:schemeClr>
                </a:solidFill>
              </a:rPr>
              <a:t>L’insieme delle regole e dei processi di funzionamento di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b="1" dirty="0" smtClean="0">
                <a:solidFill>
                  <a:schemeClr val="tx2">
                    <a:lumMod val="75000"/>
                  </a:schemeClr>
                </a:solidFill>
              </a:rPr>
              <a:t>un’organizzazione. 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sz="10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dirty="0" smtClean="0">
                <a:solidFill>
                  <a:schemeClr val="tx2">
                    <a:lumMod val="75000"/>
                  </a:schemeClr>
                </a:solidFill>
              </a:rPr>
              <a:t>Comprende: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400" dirty="0" smtClean="0">
                <a:solidFill>
                  <a:schemeClr val="tx2">
                    <a:lumMod val="75000"/>
                  </a:schemeClr>
                </a:solidFill>
              </a:rPr>
              <a:t>la struttura organizzativa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400" dirty="0" smtClean="0">
                <a:solidFill>
                  <a:schemeClr val="tx2">
                    <a:lumMod val="75000"/>
                  </a:schemeClr>
                </a:solidFill>
              </a:rPr>
              <a:t>le risorse (umane, finanziarie e produttive)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400" dirty="0" smtClean="0">
                <a:solidFill>
                  <a:schemeClr val="tx2">
                    <a:lumMod val="75000"/>
                  </a:schemeClr>
                </a:solidFill>
              </a:rPr>
              <a:t>le regole e i metodi di lavoro, i percorsi di approvazione 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400" dirty="0" smtClean="0">
                <a:solidFill>
                  <a:schemeClr val="tx2">
                    <a:lumMod val="75000"/>
                  </a:schemeClr>
                </a:solidFill>
              </a:rPr>
              <a:t>e autorizzazione, di comunicazione e le prassi in uso, 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400" dirty="0" smtClean="0">
                <a:solidFill>
                  <a:schemeClr val="tx2">
                    <a:lumMod val="75000"/>
                  </a:schemeClr>
                </a:solidFill>
              </a:rPr>
              <a:t>la documentazione utilizzata 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dirty="0"/>
              <a:t>EUSERVICE S.r.l. – Consulenza e formazione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89AB61-1935-41E9-B894-B47B2BE7F59A}" type="slidenum">
              <a:rPr lang="it-IT"/>
              <a:pPr>
                <a:defRPr/>
              </a:pPr>
              <a:t>2</a:t>
            </a:fld>
            <a:endParaRPr lang="it-IT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b="1" dirty="0" smtClean="0">
                <a:solidFill>
                  <a:srgbClr val="C00000"/>
                </a:solidFill>
              </a:rPr>
              <a:t>Criticità  in</a:t>
            </a:r>
            <a:br>
              <a:rPr lang="it-IT" b="1" dirty="0" smtClean="0">
                <a:solidFill>
                  <a:srgbClr val="C00000"/>
                </a:solidFill>
              </a:rPr>
            </a:br>
            <a:r>
              <a:rPr lang="it-IT" b="1" dirty="0" smtClean="0">
                <a:solidFill>
                  <a:srgbClr val="C00000"/>
                </a:solidFill>
              </a:rPr>
              <a:t> ambito strutturale e manutentivo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it-IT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it-IT" dirty="0" smtClean="0">
                <a:solidFill>
                  <a:schemeClr val="tx2">
                    <a:lumMod val="75000"/>
                  </a:schemeClr>
                </a:solidFill>
              </a:rPr>
              <a:t>Non titolarità negli interventi sugli immobili e sugli arredi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it-IT" dirty="0" smtClean="0">
                <a:solidFill>
                  <a:schemeClr val="tx2">
                    <a:lumMod val="75000"/>
                  </a:schemeClr>
                </a:solidFill>
              </a:rPr>
              <a:t>Organizzazione di intervento strutturale e manutentivo non soddisfacente per: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>
                <a:solidFill>
                  <a:schemeClr val="tx2">
                    <a:lumMod val="75000"/>
                  </a:schemeClr>
                </a:solidFill>
              </a:rPr>
              <a:t>mancanza di risposte a esigenze specifiche 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>
                <a:solidFill>
                  <a:schemeClr val="tx2">
                    <a:lumMod val="75000"/>
                  </a:schemeClr>
                </a:solidFill>
              </a:rPr>
              <a:t>vincoli contrattuali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EUSERVICE S.r.l. – Consulenza e formazione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6E30E1-A1FA-4805-92C6-30FB9176DD49}" type="slidenum">
              <a:rPr lang="it-IT"/>
              <a:pPr>
                <a:defRPr/>
              </a:pPr>
              <a:t>20</a:t>
            </a:fld>
            <a:endParaRPr lang="it-IT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4000" b="1" smtClean="0">
                <a:solidFill>
                  <a:srgbClr val="C00000"/>
                </a:solidFill>
              </a:rPr>
              <a:t>Criticità in ambito strumentale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mtClean="0">
                <a:solidFill>
                  <a:schemeClr val="tx2">
                    <a:lumMod val="75000"/>
                  </a:schemeClr>
                </a:solidFill>
              </a:rPr>
              <a:t>Messa </a:t>
            </a:r>
            <a:r>
              <a:rPr lang="it-IT" dirty="0" smtClean="0">
                <a:solidFill>
                  <a:schemeClr val="tx2">
                    <a:lumMod val="75000"/>
                  </a:schemeClr>
                </a:solidFill>
              </a:rPr>
              <a:t>a norma di impianti e strumentazione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>
                <a:solidFill>
                  <a:schemeClr val="tx2">
                    <a:lumMod val="75000"/>
                  </a:schemeClr>
                </a:solidFill>
              </a:rPr>
              <a:t>Verifica funzionalità e conformità alle normative delle apparecchiature dei laboratori con limitazione nelle prove pratiche di laboratorio per eccesso di rischio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EUSERVICE S.r.l. – Consulenza e formazione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781608-E806-4B5B-8019-ED343D7BD750}" type="slidenum">
              <a:rPr lang="it-IT"/>
              <a:pPr>
                <a:defRPr/>
              </a:pPr>
              <a:t>21</a:t>
            </a:fld>
            <a:endParaRPr lang="it-IT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4000" b="1" smtClean="0">
                <a:solidFill>
                  <a:srgbClr val="C00000"/>
                </a:solidFill>
              </a:rPr>
              <a:t>Criticità in ambito organizzativo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800" dirty="0" smtClean="0">
                <a:solidFill>
                  <a:schemeClr val="tx2">
                    <a:lumMod val="75000"/>
                  </a:schemeClr>
                </a:solidFill>
              </a:rPr>
              <a:t>Difficoltà di implementazione:  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it-IT" sz="2400" dirty="0" smtClean="0">
                <a:solidFill>
                  <a:schemeClr val="tx2">
                    <a:lumMod val="75000"/>
                  </a:schemeClr>
                </a:solidFill>
              </a:rPr>
              <a:t>reperimento di risorse umane con competenze specifiche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it-IT" sz="2400" dirty="0" smtClean="0">
                <a:solidFill>
                  <a:schemeClr val="tx2">
                    <a:lumMod val="75000"/>
                  </a:schemeClr>
                </a:solidFill>
              </a:rPr>
              <a:t>assegnazione di compiti e mansioni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it-IT" sz="2400" dirty="0" smtClean="0">
                <a:solidFill>
                  <a:schemeClr val="tx2">
                    <a:lumMod val="75000"/>
                  </a:schemeClr>
                </a:solidFill>
              </a:rPr>
              <a:t>necessità di continua formazione ed aggiornamento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sz="1000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sz="1000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800" dirty="0" smtClean="0">
                <a:solidFill>
                  <a:schemeClr val="tx2">
                    <a:lumMod val="75000"/>
                  </a:schemeClr>
                </a:solidFill>
              </a:rPr>
              <a:t>Ridotta possibilità di ricorso a consulenze esterne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sz="28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EUSERVICE S.r.l. – Consulenza e formazione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0FD094-659B-4F64-BAD5-9AF77C470FEA}" type="slidenum">
              <a:rPr lang="it-IT"/>
              <a:pPr>
                <a:defRPr/>
              </a:pPr>
              <a:t>22</a:t>
            </a:fld>
            <a:endParaRPr lang="it-IT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b="1" dirty="0" smtClean="0">
                <a:solidFill>
                  <a:srgbClr val="C00000"/>
                </a:solidFill>
              </a:rPr>
              <a:t>Criticità in ambito </a:t>
            </a:r>
            <a:br>
              <a:rPr lang="it-IT" b="1" dirty="0" smtClean="0">
                <a:solidFill>
                  <a:srgbClr val="C00000"/>
                </a:solidFill>
              </a:rPr>
            </a:br>
            <a:r>
              <a:rPr lang="it-IT" b="1" dirty="0" smtClean="0">
                <a:solidFill>
                  <a:srgbClr val="C00000"/>
                </a:solidFill>
              </a:rPr>
              <a:t>economico-finanziario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sz="2800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800" dirty="0" smtClean="0">
                <a:solidFill>
                  <a:schemeClr val="tx2">
                    <a:lumMod val="75000"/>
                  </a:schemeClr>
                </a:solidFill>
              </a:rPr>
              <a:t>Esiguità di fondi specifici di provenienza ministeriale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sz="2800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800" dirty="0" smtClean="0">
                <a:solidFill>
                  <a:schemeClr val="tx2">
                    <a:lumMod val="75000"/>
                  </a:schemeClr>
                </a:solidFill>
              </a:rPr>
              <a:t>Difficoltà di destinazione dei pochi fondi di provenienza dall’ente locale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sz="2800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800" dirty="0" smtClean="0">
                <a:solidFill>
                  <a:schemeClr val="tx2">
                    <a:lumMod val="75000"/>
                  </a:schemeClr>
                </a:solidFill>
              </a:rPr>
              <a:t>Scarsa possibilità di destinazione di fondi nell’ambito del programma annuale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dirty="0" smtClean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EUSERVICE S.r.l. – Consulenza e formazione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87CF87-177F-420B-A810-AC17332BA2AA}" type="slidenum">
              <a:rPr lang="it-IT"/>
              <a:pPr>
                <a:defRPr/>
              </a:pPr>
              <a:t>23</a:t>
            </a:fld>
            <a:endParaRPr lang="it-IT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olo 1"/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algn="r" eaLnBrk="1" hangingPunct="1"/>
            <a:r>
              <a:rPr lang="it-IT" sz="4000" b="1" smtClean="0">
                <a:solidFill>
                  <a:srgbClr val="C00000"/>
                </a:solidFill>
              </a:rPr>
              <a:t>Il SGSL proposto</a:t>
            </a:r>
            <a:br>
              <a:rPr lang="it-IT" sz="4000" b="1" smtClean="0">
                <a:solidFill>
                  <a:srgbClr val="C00000"/>
                </a:solidFill>
              </a:rPr>
            </a:br>
            <a:r>
              <a:rPr lang="it-IT" sz="4000" b="1" smtClean="0">
                <a:solidFill>
                  <a:srgbClr val="C00000"/>
                </a:solidFill>
              </a:rPr>
              <a:t> e la documentazione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EUSERVICE S.r.l. – Consulenza e formazione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8AD73C-0411-4E6E-A579-6139D375A341}" type="slidenum">
              <a:rPr lang="it-IT" smtClean="0"/>
              <a:pPr>
                <a:defRPr/>
              </a:pPr>
              <a:t>24</a:t>
            </a:fld>
            <a:endParaRPr lang="it-IT"/>
          </a:p>
        </p:txBody>
      </p:sp>
      <p:sp>
        <p:nvSpPr>
          <p:cNvPr id="25605" name="Text Box 7"/>
          <p:cNvSpPr txBox="1">
            <a:spLocks noChangeArrowheads="1"/>
          </p:cNvSpPr>
          <p:nvPr/>
        </p:nvSpPr>
        <p:spPr bwMode="auto">
          <a:xfrm>
            <a:off x="3851275" y="4797425"/>
            <a:ext cx="1371600" cy="3651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it-IT" sz="1200" b="1">
                <a:cs typeface="Times New Roman" pitchFamily="18" charset="0"/>
              </a:rPr>
              <a:t>CONTROLLA</a:t>
            </a:r>
          </a:p>
          <a:p>
            <a:pPr eaLnBrk="0" hangingPunct="0"/>
            <a:endParaRPr lang="it-IT"/>
          </a:p>
        </p:txBody>
      </p:sp>
      <p:sp>
        <p:nvSpPr>
          <p:cNvPr id="25606" name="Text Box 14"/>
          <p:cNvSpPr txBox="1">
            <a:spLocks noChangeArrowheads="1"/>
          </p:cNvSpPr>
          <p:nvPr/>
        </p:nvSpPr>
        <p:spPr bwMode="auto">
          <a:xfrm>
            <a:off x="2555875" y="3933825"/>
            <a:ext cx="1371600" cy="3651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it-IT" sz="1200" b="1">
                <a:cs typeface="Times New Roman" pitchFamily="18" charset="0"/>
              </a:rPr>
              <a:t>AGISCE</a:t>
            </a:r>
          </a:p>
          <a:p>
            <a:pPr eaLnBrk="0" hangingPunct="0"/>
            <a:endParaRPr lang="it-IT"/>
          </a:p>
        </p:txBody>
      </p:sp>
      <p:sp>
        <p:nvSpPr>
          <p:cNvPr id="25607" name="Text Box 6"/>
          <p:cNvSpPr txBox="1">
            <a:spLocks noChangeArrowheads="1"/>
          </p:cNvSpPr>
          <p:nvPr/>
        </p:nvSpPr>
        <p:spPr bwMode="auto">
          <a:xfrm>
            <a:off x="4859338" y="3927475"/>
            <a:ext cx="1371600" cy="3651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it-IT" sz="1200" b="1">
                <a:cs typeface="Times New Roman" pitchFamily="18" charset="0"/>
              </a:rPr>
              <a:t>ATTUA</a:t>
            </a:r>
          </a:p>
          <a:p>
            <a:pPr eaLnBrk="0" hangingPunct="0"/>
            <a:endParaRPr lang="it-IT"/>
          </a:p>
        </p:txBody>
      </p:sp>
      <p:sp>
        <p:nvSpPr>
          <p:cNvPr id="25608" name="Text Box 13"/>
          <p:cNvSpPr txBox="1">
            <a:spLocks noChangeArrowheads="1"/>
          </p:cNvSpPr>
          <p:nvPr/>
        </p:nvSpPr>
        <p:spPr bwMode="auto">
          <a:xfrm>
            <a:off x="3851275" y="3068638"/>
            <a:ext cx="1371600" cy="3651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it-IT" sz="1200" b="1">
                <a:cs typeface="Times New Roman" pitchFamily="18" charset="0"/>
              </a:rPr>
              <a:t>PIANIFICA</a:t>
            </a:r>
          </a:p>
          <a:p>
            <a:pPr eaLnBrk="0" hangingPunct="0"/>
            <a:endParaRPr lang="it-IT"/>
          </a:p>
        </p:txBody>
      </p:sp>
      <p:sp>
        <p:nvSpPr>
          <p:cNvPr id="25609" name="AutoShape 16"/>
          <p:cNvSpPr>
            <a:spLocks noChangeArrowheads="1"/>
          </p:cNvSpPr>
          <p:nvPr/>
        </p:nvSpPr>
        <p:spPr bwMode="auto">
          <a:xfrm rot="5400000">
            <a:off x="6402388" y="2174875"/>
            <a:ext cx="863600" cy="121285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gradFill rotWithShape="0">
            <a:gsLst>
              <a:gs pos="0">
                <a:srgbClr val="CCFFFF"/>
              </a:gs>
              <a:gs pos="100000">
                <a:srgbClr val="969696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5610" name="AutoShape 12"/>
          <p:cNvSpPr>
            <a:spLocks noChangeArrowheads="1"/>
          </p:cNvSpPr>
          <p:nvPr/>
        </p:nvSpPr>
        <p:spPr bwMode="auto">
          <a:xfrm>
            <a:off x="1908175" y="2205038"/>
            <a:ext cx="1193800" cy="8636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gradFill rotWithShape="0">
            <a:gsLst>
              <a:gs pos="0">
                <a:srgbClr val="CCFFFF"/>
              </a:gs>
              <a:gs pos="100000">
                <a:srgbClr val="969696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5611" name="AutoShape 15"/>
          <p:cNvSpPr>
            <a:spLocks noChangeArrowheads="1"/>
          </p:cNvSpPr>
          <p:nvPr/>
        </p:nvSpPr>
        <p:spPr bwMode="auto">
          <a:xfrm rot="10789515">
            <a:off x="6157913" y="5159375"/>
            <a:ext cx="1123950" cy="1049338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gradFill rotWithShape="0">
            <a:gsLst>
              <a:gs pos="0">
                <a:srgbClr val="CCFFFF"/>
              </a:gs>
              <a:gs pos="100000">
                <a:srgbClr val="969696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5612" name="Text Box 18"/>
          <p:cNvSpPr txBox="1">
            <a:spLocks noChangeArrowheads="1"/>
          </p:cNvSpPr>
          <p:nvPr/>
        </p:nvSpPr>
        <p:spPr bwMode="auto">
          <a:xfrm>
            <a:off x="468313" y="476250"/>
            <a:ext cx="2547937" cy="1439863"/>
          </a:xfrm>
          <a:prstGeom prst="rect">
            <a:avLst/>
          </a:prstGeom>
          <a:solidFill>
            <a:srgbClr val="B8CCE4"/>
          </a:solidFill>
          <a:ln w="3175" cap="rnd">
            <a:solidFill>
              <a:srgbClr val="1F497D"/>
            </a:solidFill>
            <a:prstDash val="sysDot"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it-IT" sz="900" b="1">
                <a:cs typeface="Times New Roman" pitchFamily="18" charset="0"/>
              </a:rPr>
              <a:t>STRUTTURA E RESPONSABILITA’</a:t>
            </a:r>
            <a:endParaRPr lang="it-IT" sz="800"/>
          </a:p>
          <a:p>
            <a:pPr eaLnBrk="0" hangingPunct="0"/>
            <a:r>
              <a:rPr lang="it-IT" sz="900"/>
              <a:t>Politica della Sicurezza</a:t>
            </a:r>
            <a:endParaRPr lang="it-IT" sz="800"/>
          </a:p>
          <a:p>
            <a:pPr eaLnBrk="0" hangingPunct="0"/>
            <a:r>
              <a:rPr lang="it-IT" sz="900"/>
              <a:t>Organigramma del SGS</a:t>
            </a:r>
            <a:endParaRPr lang="it-IT" sz="800"/>
          </a:p>
          <a:p>
            <a:pPr eaLnBrk="0" hangingPunct="0"/>
            <a:r>
              <a:rPr lang="it-IT" sz="900"/>
              <a:t>Mansionario del  SGS</a:t>
            </a:r>
            <a:endParaRPr lang="it-IT" sz="800"/>
          </a:p>
          <a:p>
            <a:pPr eaLnBrk="0" hangingPunct="0"/>
            <a:r>
              <a:rPr lang="it-IT" sz="900"/>
              <a:t>Incarico di RSGS</a:t>
            </a:r>
            <a:endParaRPr lang="it-IT" sz="800"/>
          </a:p>
          <a:p>
            <a:pPr algn="just" eaLnBrk="0" hangingPunct="0">
              <a:buFontTx/>
              <a:buChar char="•"/>
            </a:pPr>
            <a:r>
              <a:rPr lang="it-IT" sz="900">
                <a:cs typeface="Times New Roman" pitchFamily="18" charset="0"/>
              </a:rPr>
              <a:t>Riesame annuale del SGS</a:t>
            </a:r>
            <a:endParaRPr lang="it-IT" sz="800"/>
          </a:p>
          <a:p>
            <a:pPr eaLnBrk="0" hangingPunct="0"/>
            <a:r>
              <a:rPr lang="it-IT" sz="900"/>
              <a:t>Autocertificazione di conformità</a:t>
            </a:r>
            <a:endParaRPr lang="it-IT" sz="800"/>
          </a:p>
          <a:p>
            <a:pPr eaLnBrk="0" hangingPunct="0"/>
            <a:r>
              <a:rPr lang="it-IT" sz="900"/>
              <a:t>DVR</a:t>
            </a:r>
            <a:endParaRPr lang="it-IT" sz="800"/>
          </a:p>
          <a:p>
            <a:pPr eaLnBrk="0" hangingPunct="0"/>
            <a:r>
              <a:rPr lang="it-IT" sz="900"/>
              <a:t>DUVRI</a:t>
            </a:r>
            <a:endParaRPr lang="it-IT" sz="800"/>
          </a:p>
          <a:p>
            <a:pPr eaLnBrk="0" hangingPunct="0"/>
            <a:r>
              <a:rPr lang="it-IT" sz="900"/>
              <a:t>Piano di emergenza</a:t>
            </a:r>
            <a:endParaRPr lang="it-IT" sz="800"/>
          </a:p>
          <a:p>
            <a:pPr eaLnBrk="0" hangingPunct="0"/>
            <a:endParaRPr lang="it-IT"/>
          </a:p>
        </p:txBody>
      </p:sp>
      <p:sp>
        <p:nvSpPr>
          <p:cNvPr id="25613" name="Text Box 10"/>
          <p:cNvSpPr txBox="1">
            <a:spLocks noChangeArrowheads="1"/>
          </p:cNvSpPr>
          <p:nvPr/>
        </p:nvSpPr>
        <p:spPr bwMode="auto">
          <a:xfrm>
            <a:off x="3419475" y="1844675"/>
            <a:ext cx="2547938" cy="1214438"/>
          </a:xfrm>
          <a:prstGeom prst="rect">
            <a:avLst/>
          </a:prstGeom>
          <a:solidFill>
            <a:srgbClr val="B6DDE8"/>
          </a:solidFill>
          <a:ln w="3175" cap="rnd">
            <a:solidFill>
              <a:srgbClr val="4F81BD"/>
            </a:solidFill>
            <a:prstDash val="sysDot"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it-IT" sz="900" b="1"/>
              <a:t>PIANIFICAZIONE</a:t>
            </a:r>
            <a:endParaRPr lang="it-IT" sz="800"/>
          </a:p>
          <a:p>
            <a:pPr eaLnBrk="0" hangingPunct="0"/>
            <a:r>
              <a:rPr lang="it-IT" sz="900"/>
              <a:t>Proc Organizzazione del SGS</a:t>
            </a:r>
            <a:endParaRPr lang="it-IT" sz="800"/>
          </a:p>
          <a:p>
            <a:pPr eaLnBrk="0" hangingPunct="0"/>
            <a:r>
              <a:rPr lang="it-IT" sz="900"/>
              <a:t>Proc. Gestione dei requisiti di legge</a:t>
            </a:r>
            <a:endParaRPr lang="it-IT" sz="800"/>
          </a:p>
          <a:p>
            <a:pPr eaLnBrk="0" hangingPunct="0"/>
            <a:r>
              <a:rPr lang="it-IT" sz="900"/>
              <a:t>Proc. Esecuzione del  Riesame annuale</a:t>
            </a:r>
            <a:endParaRPr lang="it-IT" sz="800"/>
          </a:p>
          <a:p>
            <a:pPr eaLnBrk="0" hangingPunct="0"/>
            <a:r>
              <a:rPr lang="it-IT" sz="900"/>
              <a:t>Traguardi e obiettivi (.xls)</a:t>
            </a:r>
            <a:endParaRPr lang="it-IT" sz="800"/>
          </a:p>
          <a:p>
            <a:pPr eaLnBrk="0" hangingPunct="0"/>
            <a:endParaRPr lang="it-IT"/>
          </a:p>
        </p:txBody>
      </p:sp>
      <p:sp>
        <p:nvSpPr>
          <p:cNvPr id="25614" name="Text Box 8"/>
          <p:cNvSpPr txBox="1">
            <a:spLocks noChangeArrowheads="1"/>
          </p:cNvSpPr>
          <p:nvPr/>
        </p:nvSpPr>
        <p:spPr bwMode="auto">
          <a:xfrm>
            <a:off x="6011863" y="3500438"/>
            <a:ext cx="2547937" cy="1189037"/>
          </a:xfrm>
          <a:prstGeom prst="rect">
            <a:avLst/>
          </a:prstGeom>
          <a:solidFill>
            <a:srgbClr val="B6DDE8"/>
          </a:solidFill>
          <a:ln w="3175" cap="rnd">
            <a:solidFill>
              <a:srgbClr val="4F81BD"/>
            </a:solidFill>
            <a:prstDash val="sysDot"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it-IT" sz="900" b="1"/>
              <a:t>ATTUAZIONE E FUNZIONAMENTO</a:t>
            </a:r>
            <a:endParaRPr lang="it-IT" sz="800"/>
          </a:p>
          <a:p>
            <a:pPr eaLnBrk="0" hangingPunct="0"/>
            <a:r>
              <a:rPr lang="it-IT" sz="900"/>
              <a:t>Proc. Redazione e archiviazione della documentazione</a:t>
            </a:r>
            <a:endParaRPr lang="it-IT" sz="800"/>
          </a:p>
          <a:p>
            <a:pPr eaLnBrk="0" hangingPunct="0"/>
            <a:r>
              <a:rPr lang="it-IT" sz="900"/>
              <a:t>Proc. Competenza, formazione e informazione</a:t>
            </a:r>
            <a:endParaRPr lang="it-IT" sz="800"/>
          </a:p>
          <a:p>
            <a:pPr eaLnBrk="0" hangingPunct="0"/>
            <a:r>
              <a:rPr lang="it-IT" sz="900"/>
              <a:t>Proc. Comunicazione</a:t>
            </a:r>
            <a:endParaRPr lang="it-IT" sz="800"/>
          </a:p>
          <a:p>
            <a:pPr eaLnBrk="0" hangingPunct="0"/>
            <a:r>
              <a:rPr lang="it-IT" sz="900"/>
              <a:t>Proc. Valutazione dei pericoli e analisi dei rischi</a:t>
            </a:r>
            <a:endParaRPr lang="it-IT" sz="800"/>
          </a:p>
          <a:p>
            <a:pPr eaLnBrk="0" hangingPunct="0"/>
            <a:r>
              <a:rPr lang="it-IT" sz="900"/>
              <a:t>Proc. Preparazione e risposte alle emergenze</a:t>
            </a:r>
            <a:endParaRPr lang="it-IT" sz="800"/>
          </a:p>
          <a:p>
            <a:pPr eaLnBrk="0" hangingPunct="0"/>
            <a:endParaRPr lang="it-IT"/>
          </a:p>
        </p:txBody>
      </p:sp>
      <p:sp>
        <p:nvSpPr>
          <p:cNvPr id="25615" name="Text Box 9"/>
          <p:cNvSpPr txBox="1">
            <a:spLocks noChangeArrowheads="1"/>
          </p:cNvSpPr>
          <p:nvPr/>
        </p:nvSpPr>
        <p:spPr bwMode="auto">
          <a:xfrm>
            <a:off x="3419475" y="5157788"/>
            <a:ext cx="2547938" cy="1119187"/>
          </a:xfrm>
          <a:prstGeom prst="rect">
            <a:avLst/>
          </a:prstGeom>
          <a:solidFill>
            <a:srgbClr val="B6DDE8"/>
          </a:solidFill>
          <a:ln w="3175" cap="rnd">
            <a:solidFill>
              <a:srgbClr val="4F81BD"/>
            </a:solidFill>
            <a:prstDash val="sysDot"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it-IT" sz="900" b="1"/>
              <a:t>VERIFICHE E CONTROLLI </a:t>
            </a:r>
            <a:endParaRPr lang="it-IT" sz="800"/>
          </a:p>
          <a:p>
            <a:pPr eaLnBrk="0" hangingPunct="0"/>
            <a:r>
              <a:rPr lang="it-IT" sz="900"/>
              <a:t>Proc. Gestione Reclami, Non Conformità, AC, AP</a:t>
            </a:r>
            <a:endParaRPr lang="it-IT" sz="800"/>
          </a:p>
          <a:p>
            <a:pPr eaLnBrk="0" hangingPunct="0"/>
            <a:r>
              <a:rPr lang="it-IT" sz="900"/>
              <a:t>Proc. Esecuzione della Sorveglianza e Misurazioni</a:t>
            </a:r>
            <a:endParaRPr lang="it-IT" sz="800"/>
          </a:p>
          <a:p>
            <a:pPr eaLnBrk="0" hangingPunct="0"/>
            <a:r>
              <a:rPr lang="fr-FR" sz="900"/>
              <a:t>Proc. Esecuzione degli Audit interni</a:t>
            </a:r>
            <a:endParaRPr lang="it-IT" sz="800"/>
          </a:p>
          <a:p>
            <a:pPr eaLnBrk="0" hangingPunct="0"/>
            <a:endParaRPr lang="it-IT"/>
          </a:p>
        </p:txBody>
      </p:sp>
      <p:sp>
        <p:nvSpPr>
          <p:cNvPr id="25616" name="Text Box 17"/>
          <p:cNvSpPr txBox="1">
            <a:spLocks noChangeArrowheads="1"/>
          </p:cNvSpPr>
          <p:nvPr/>
        </p:nvSpPr>
        <p:spPr bwMode="auto">
          <a:xfrm>
            <a:off x="295275" y="3141663"/>
            <a:ext cx="2547938" cy="2016125"/>
          </a:xfrm>
          <a:prstGeom prst="rect">
            <a:avLst/>
          </a:prstGeom>
          <a:solidFill>
            <a:srgbClr val="B6DDE8"/>
          </a:solidFill>
          <a:ln w="3175" cap="rnd">
            <a:solidFill>
              <a:srgbClr val="4F81BD"/>
            </a:solidFill>
            <a:prstDash val="sysDot"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it-IT" sz="900" b="1"/>
              <a:t>OPERAZIONI</a:t>
            </a:r>
            <a:endParaRPr lang="it-IT" sz="800"/>
          </a:p>
          <a:p>
            <a:pPr eaLnBrk="0" hangingPunct="0"/>
            <a:r>
              <a:rPr lang="it-IT" sz="900">
                <a:cs typeface="Times New Roman" pitchFamily="18" charset="0"/>
              </a:rPr>
              <a:t>Proc. Attività operative:</a:t>
            </a:r>
            <a:endParaRPr lang="it-IT" sz="800"/>
          </a:p>
          <a:p>
            <a:pPr eaLnBrk="0" hangingPunct="0">
              <a:buFont typeface="Arial" charset="0"/>
              <a:buChar char="•"/>
            </a:pPr>
            <a:r>
              <a:rPr lang="it-IT" sz="900">
                <a:cs typeface="Times New Roman" pitchFamily="18" charset="0"/>
              </a:rPr>
              <a:t>Erogazione della didattica</a:t>
            </a:r>
            <a:endParaRPr lang="it-IT" sz="800"/>
          </a:p>
          <a:p>
            <a:pPr eaLnBrk="0" hangingPunct="0">
              <a:buFont typeface="Arial" charset="0"/>
              <a:buChar char="•"/>
            </a:pPr>
            <a:r>
              <a:rPr lang="it-IT" sz="900">
                <a:cs typeface="Times New Roman" pitchFamily="18" charset="0"/>
              </a:rPr>
              <a:t>Accoglienza e vigilanza degli studenti</a:t>
            </a:r>
            <a:endParaRPr lang="it-IT" sz="800"/>
          </a:p>
          <a:p>
            <a:pPr eaLnBrk="0" hangingPunct="0">
              <a:buFont typeface="Arial" charset="0"/>
              <a:buChar char="•"/>
            </a:pPr>
            <a:r>
              <a:rPr lang="it-IT" sz="900">
                <a:cs typeface="Times New Roman" pitchFamily="18" charset="0"/>
              </a:rPr>
              <a:t>Visite guidate di una giornata</a:t>
            </a:r>
            <a:endParaRPr lang="it-IT" sz="800"/>
          </a:p>
          <a:p>
            <a:pPr eaLnBrk="0" hangingPunct="0">
              <a:buFont typeface="Arial" charset="0"/>
              <a:buChar char="•"/>
            </a:pPr>
            <a:r>
              <a:rPr lang="it-IT" sz="900">
                <a:cs typeface="Times New Roman" pitchFamily="18" charset="0"/>
              </a:rPr>
              <a:t>Viaggi di studio (più di una giornata)</a:t>
            </a:r>
            <a:endParaRPr lang="it-IT" sz="800"/>
          </a:p>
          <a:p>
            <a:pPr eaLnBrk="0" hangingPunct="0">
              <a:buFont typeface="Arial" charset="0"/>
              <a:buChar char="•"/>
            </a:pPr>
            <a:r>
              <a:rPr lang="it-IT" sz="900">
                <a:cs typeface="Times New Roman" pitchFamily="18" charset="0"/>
              </a:rPr>
              <a:t>Attività in locali esterni</a:t>
            </a:r>
            <a:endParaRPr lang="it-IT" sz="800"/>
          </a:p>
          <a:p>
            <a:pPr eaLnBrk="0" hangingPunct="0">
              <a:buFont typeface="Arial" charset="0"/>
              <a:buChar char="•"/>
            </a:pPr>
            <a:r>
              <a:rPr lang="it-IT" sz="900">
                <a:cs typeface="Times New Roman" pitchFamily="18" charset="0"/>
              </a:rPr>
              <a:t>Attività in laboratorio</a:t>
            </a:r>
          </a:p>
          <a:p>
            <a:pPr eaLnBrk="0" hangingPunct="0">
              <a:buFont typeface="Arial" charset="0"/>
              <a:buChar char="•"/>
            </a:pPr>
            <a:r>
              <a:rPr lang="it-IT" sz="900">
                <a:cs typeface="Times New Roman" pitchFamily="18" charset="0"/>
              </a:rPr>
              <a:t>Gestione infortuni</a:t>
            </a:r>
            <a:endParaRPr lang="it-IT" sz="800"/>
          </a:p>
          <a:p>
            <a:pPr eaLnBrk="0" hangingPunct="0">
              <a:buFont typeface="Arial" charset="0"/>
              <a:buChar char="•"/>
            </a:pPr>
            <a:r>
              <a:rPr lang="it-IT" sz="900">
                <a:cs typeface="Times New Roman" pitchFamily="18" charset="0"/>
              </a:rPr>
              <a:t>Manutenzione</a:t>
            </a:r>
            <a:endParaRPr lang="it-IT" sz="800"/>
          </a:p>
          <a:p>
            <a:pPr eaLnBrk="0" hangingPunct="0">
              <a:buFont typeface="Arial" charset="0"/>
              <a:buChar char="•"/>
            </a:pPr>
            <a:r>
              <a:rPr lang="it-IT" sz="900">
                <a:cs typeface="Times New Roman" pitchFamily="18" charset="0"/>
              </a:rPr>
              <a:t>Pulizia locali e servizi igienici</a:t>
            </a:r>
            <a:endParaRPr lang="it-IT" sz="800"/>
          </a:p>
          <a:p>
            <a:pPr eaLnBrk="0" hangingPunct="0">
              <a:buFont typeface="Arial" charset="0"/>
              <a:buChar char="•"/>
            </a:pPr>
            <a:r>
              <a:rPr lang="it-IT" sz="900">
                <a:cs typeface="Times New Roman" pitchFamily="18" charset="0"/>
              </a:rPr>
              <a:t>Lavori d’ufficio</a:t>
            </a:r>
            <a:endParaRPr lang="it-IT" sz="800"/>
          </a:p>
          <a:p>
            <a:pPr eaLnBrk="0" hangingPunct="0">
              <a:buFont typeface="Arial" charset="0"/>
              <a:buChar char="•"/>
            </a:pPr>
            <a:r>
              <a:rPr lang="it-IT" sz="900">
                <a:cs typeface="Times New Roman" pitchFamily="18" charset="0"/>
              </a:rPr>
              <a:t>Approvvigionamento e appalti</a:t>
            </a:r>
            <a:endParaRPr lang="it-IT" sz="800"/>
          </a:p>
          <a:p>
            <a:pPr eaLnBrk="0" hangingPunct="0">
              <a:buFont typeface="Arial" charset="0"/>
              <a:buChar char="•"/>
            </a:pPr>
            <a:r>
              <a:rPr lang="it-IT" sz="900">
                <a:cs typeface="Times New Roman" pitchFamily="18" charset="0"/>
              </a:rPr>
              <a:t>Rapporti con l’utenza</a:t>
            </a:r>
            <a:endParaRPr lang="it-IT"/>
          </a:p>
        </p:txBody>
      </p:sp>
      <p:sp>
        <p:nvSpPr>
          <p:cNvPr id="25617" name="AutoShape 11"/>
          <p:cNvSpPr>
            <a:spLocks noChangeArrowheads="1"/>
          </p:cNvSpPr>
          <p:nvPr/>
        </p:nvSpPr>
        <p:spPr bwMode="auto">
          <a:xfrm rot="-5400000">
            <a:off x="1780381" y="5141119"/>
            <a:ext cx="903288" cy="10795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gradFill rotWithShape="0">
            <a:gsLst>
              <a:gs pos="0">
                <a:srgbClr val="CCFFFF"/>
              </a:gs>
              <a:gs pos="100000">
                <a:srgbClr val="969696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5618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t-IT"/>
          </a:p>
        </p:txBody>
      </p:sp>
      <p:sp>
        <p:nvSpPr>
          <p:cNvPr id="25619" name="Rectangle 25"/>
          <p:cNvSpPr>
            <a:spLocks noChangeArrowheads="1"/>
          </p:cNvSpPr>
          <p:nvPr/>
        </p:nvSpPr>
        <p:spPr bwMode="auto">
          <a:xfrm>
            <a:off x="0" y="1387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fr-FR" sz="1100"/>
              <a:t/>
            </a:r>
            <a:br>
              <a:rPr lang="fr-FR" sz="1100"/>
            </a:br>
            <a:endParaRPr lang="fr-FR"/>
          </a:p>
        </p:txBody>
      </p:sp>
      <p:sp>
        <p:nvSpPr>
          <p:cNvPr id="25620" name="Rectangle 31"/>
          <p:cNvSpPr>
            <a:spLocks noChangeArrowheads="1"/>
          </p:cNvSpPr>
          <p:nvPr/>
        </p:nvSpPr>
        <p:spPr bwMode="auto">
          <a:xfrm>
            <a:off x="0" y="1387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fr-FR" sz="1100"/>
              <a:t/>
            </a:r>
            <a:br>
              <a:rPr lang="fr-FR" sz="1100"/>
            </a:br>
            <a:endParaRPr lang="fr-FR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smtClean="0">
                <a:solidFill>
                  <a:srgbClr val="FF0000"/>
                </a:solidFill>
              </a:rPr>
              <a:t>I motivi per l’adozione del SGSL</a:t>
            </a:r>
          </a:p>
        </p:txBody>
      </p:sp>
      <p:sp>
        <p:nvSpPr>
          <p:cNvPr id="26627" name="Segnaposto contenuto 2"/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4713288"/>
          </a:xfrm>
        </p:spPr>
        <p:txBody>
          <a:bodyPr/>
          <a:lstStyle/>
          <a:p>
            <a:r>
              <a:rPr lang="it-IT" sz="2400" smtClean="0"/>
              <a:t>Eliminazione responsabilità amministrativa della scuola intesa come ente giuridico</a:t>
            </a:r>
          </a:p>
          <a:p>
            <a:r>
              <a:rPr lang="it-IT" sz="2400" smtClean="0"/>
              <a:t>Eliminazione obbligo di vigilanza sui preposti da parte della Dirigenza Scolastica</a:t>
            </a:r>
          </a:p>
          <a:p>
            <a:r>
              <a:rPr lang="it-IT" sz="2400" smtClean="0"/>
              <a:t>Possibilità di accedere ai bandi per finanziamento progetti con fondi UE</a:t>
            </a:r>
          </a:p>
          <a:p>
            <a:r>
              <a:rPr lang="it-IT" sz="2400" smtClean="0"/>
              <a:t>Maggiore controllo sulle procedure e sulla documentazione</a:t>
            </a:r>
          </a:p>
          <a:p>
            <a:r>
              <a:rPr lang="it-IT" sz="2400" smtClean="0"/>
              <a:t>Maggiore consapevolezza del personale sulle tematiche della sicurezza</a:t>
            </a:r>
          </a:p>
          <a:p>
            <a:r>
              <a:rPr lang="it-IT" sz="2400" smtClean="0"/>
              <a:t>Certificazione di qualità in sicurezza sul lavoro della scuola da valere nei rapporti con l’utenza</a:t>
            </a:r>
          </a:p>
          <a:p>
            <a:endParaRPr lang="it-IT" sz="2400" smtClean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EUSERVICE S.r.l. – Consulenza e formazione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46453F-936F-458C-A550-FC5E2A80BBEE}" type="slidenum">
              <a:rPr lang="it-IT" smtClean="0"/>
              <a:pPr>
                <a:defRPr/>
              </a:pPr>
              <a:t>25</a:t>
            </a:fld>
            <a:endParaRPr lang="it-IT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sz="2700" b="1" dirty="0" smtClean="0">
                <a:solidFill>
                  <a:srgbClr val="C00000"/>
                </a:solidFill>
              </a:rPr>
              <a:t/>
            </a:r>
            <a:br>
              <a:rPr lang="it-IT" sz="2700" b="1" dirty="0" smtClean="0">
                <a:solidFill>
                  <a:srgbClr val="C00000"/>
                </a:solidFill>
              </a:rPr>
            </a:br>
            <a:r>
              <a:rPr lang="it-IT" sz="2700" b="1" dirty="0" smtClean="0">
                <a:solidFill>
                  <a:srgbClr val="C00000"/>
                </a:solidFill>
              </a:rPr>
              <a:t/>
            </a:r>
            <a:br>
              <a:rPr lang="it-IT" sz="2700" b="1" dirty="0" smtClean="0">
                <a:solidFill>
                  <a:srgbClr val="C00000"/>
                </a:solidFill>
              </a:rPr>
            </a:br>
            <a:r>
              <a:rPr lang="it-IT" sz="3600" b="1" dirty="0" smtClean="0">
                <a:solidFill>
                  <a:srgbClr val="C00000"/>
                </a:solidFill>
              </a:rPr>
              <a:t>Alcuni  sistemi di gestione con requisiti codificati da organismi internazionali</a:t>
            </a:r>
            <a:r>
              <a:rPr lang="it-IT" b="1" dirty="0" smtClean="0"/>
              <a:t/>
            </a:r>
            <a:br>
              <a:rPr lang="it-IT" b="1" dirty="0" smtClean="0"/>
            </a:br>
            <a:endParaRPr lang="it-IT" dirty="0" smtClean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b="1" dirty="0" smtClean="0">
                <a:solidFill>
                  <a:schemeClr val="tx2">
                    <a:lumMod val="75000"/>
                  </a:schemeClr>
                </a:solidFill>
              </a:rPr>
              <a:t>Sistemi di gestione per la qualità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dirty="0" smtClean="0">
                <a:solidFill>
                  <a:schemeClr val="tx2">
                    <a:lumMod val="75000"/>
                  </a:schemeClr>
                </a:solidFill>
              </a:rPr>
              <a:t>Standard UNI EN ISO 9001:2000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sz="10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b="1" dirty="0" smtClean="0">
                <a:solidFill>
                  <a:schemeClr val="tx2">
                    <a:lumMod val="75000"/>
                  </a:schemeClr>
                </a:solidFill>
              </a:rPr>
              <a:t>Sistemi di gestione ambientale 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dirty="0" smtClean="0">
                <a:solidFill>
                  <a:schemeClr val="tx2">
                    <a:lumMod val="75000"/>
                  </a:schemeClr>
                </a:solidFill>
              </a:rPr>
              <a:t>Standard UNI EN ISO 14001:2004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sz="1000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EUSERVICE S.r.l. – Consulenza e formazione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869E1-CFA8-4219-88FF-D7EC1B1BEA2C}" type="slidenum">
              <a:rPr lang="it-IT"/>
              <a:pPr>
                <a:defRPr/>
              </a:pPr>
              <a:t>3</a:t>
            </a:fld>
            <a:endParaRPr lang="it-IT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sz="4000" b="1" dirty="0" smtClean="0">
                <a:solidFill>
                  <a:srgbClr val="C00000"/>
                </a:solidFill>
              </a:rPr>
              <a:t/>
            </a:r>
            <a:br>
              <a:rPr lang="it-IT" sz="4000" b="1" dirty="0" smtClean="0">
                <a:solidFill>
                  <a:srgbClr val="C00000"/>
                </a:solidFill>
              </a:rPr>
            </a:br>
            <a:r>
              <a:rPr lang="it-IT" sz="4000" b="1" dirty="0" smtClean="0">
                <a:solidFill>
                  <a:srgbClr val="C00000"/>
                </a:solidFill>
              </a:rPr>
              <a:t>SGSL: Riferimenti normativi</a:t>
            </a:r>
            <a:br>
              <a:rPr lang="it-IT" sz="4000" b="1" dirty="0" smtClean="0">
                <a:solidFill>
                  <a:srgbClr val="C00000"/>
                </a:solidFill>
              </a:rPr>
            </a:br>
            <a:r>
              <a:rPr lang="it-IT" sz="2000" b="1" dirty="0" smtClean="0">
                <a:solidFill>
                  <a:schemeClr val="tx2">
                    <a:lumMod val="75000"/>
                  </a:schemeClr>
                </a:solidFill>
              </a:rPr>
              <a:t>Art. 30 </a:t>
            </a:r>
            <a:r>
              <a:rPr lang="it-IT" sz="2000" b="1" dirty="0" err="1" smtClean="0">
                <a:solidFill>
                  <a:schemeClr val="tx2">
                    <a:lumMod val="75000"/>
                  </a:schemeClr>
                </a:solidFill>
              </a:rPr>
              <a:t>D.Lgs.</a:t>
            </a:r>
            <a:r>
              <a:rPr lang="it-IT" sz="2000" b="1" dirty="0" smtClean="0">
                <a:solidFill>
                  <a:schemeClr val="tx2">
                    <a:lumMod val="75000"/>
                  </a:schemeClr>
                </a:solidFill>
              </a:rPr>
              <a:t> 81/08 (Modelli di organizzazione e di  gestione)</a:t>
            </a:r>
            <a:r>
              <a:rPr lang="it-IT" sz="40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it-IT" sz="4000" b="1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it-IT" sz="4000" b="1" dirty="0" smtClean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600" dirty="0" smtClean="0">
                <a:solidFill>
                  <a:schemeClr val="tx2">
                    <a:lumMod val="75000"/>
                  </a:schemeClr>
                </a:solidFill>
              </a:rPr>
              <a:t>Comma 1.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600" dirty="0" smtClean="0">
                <a:solidFill>
                  <a:schemeClr val="tx2">
                    <a:lumMod val="75000"/>
                  </a:schemeClr>
                </a:solidFill>
              </a:rPr>
              <a:t>Il modello di organizzazione e di gestione idoneo ad avere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600" u="sng" dirty="0" smtClean="0">
                <a:solidFill>
                  <a:schemeClr val="tx2">
                    <a:lumMod val="75000"/>
                  </a:schemeClr>
                </a:solidFill>
              </a:rPr>
              <a:t>efficacia esimente della responsabilità amministrativa delle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600" u="sng" dirty="0" smtClean="0">
                <a:solidFill>
                  <a:schemeClr val="tx2">
                    <a:lumMod val="75000"/>
                  </a:schemeClr>
                </a:solidFill>
              </a:rPr>
              <a:t>persone giuridiche</a:t>
            </a:r>
            <a:r>
              <a:rPr lang="it-IT" sz="2600" dirty="0" smtClean="0">
                <a:solidFill>
                  <a:schemeClr val="tx2">
                    <a:lumMod val="75000"/>
                  </a:schemeClr>
                </a:solidFill>
              </a:rPr>
              <a:t>, delle società e delle associazioni anche prive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600" dirty="0" smtClean="0">
                <a:solidFill>
                  <a:schemeClr val="tx2">
                    <a:lumMod val="75000"/>
                  </a:schemeClr>
                </a:solidFill>
              </a:rPr>
              <a:t>di personalità giuridica di cui al decreto legislativo 8 giugno 2001,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600" dirty="0" smtClean="0">
                <a:solidFill>
                  <a:schemeClr val="tx2">
                    <a:lumMod val="75000"/>
                  </a:schemeClr>
                </a:solidFill>
              </a:rPr>
              <a:t>n. 231, deve essere adottato ed efficacemente attuato,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600" dirty="0" smtClean="0">
                <a:solidFill>
                  <a:schemeClr val="tx2">
                    <a:lumMod val="75000"/>
                  </a:schemeClr>
                </a:solidFill>
              </a:rPr>
              <a:t>assicurando un </a:t>
            </a:r>
            <a:r>
              <a:rPr lang="it-IT" sz="2600" u="sng" dirty="0" smtClean="0">
                <a:solidFill>
                  <a:schemeClr val="tx2">
                    <a:lumMod val="75000"/>
                  </a:schemeClr>
                </a:solidFill>
              </a:rPr>
              <a:t>sistema aziendale per l’adempimento di tutti gli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600" u="sng" dirty="0" smtClean="0">
                <a:solidFill>
                  <a:schemeClr val="tx2">
                    <a:lumMod val="75000"/>
                  </a:schemeClr>
                </a:solidFill>
              </a:rPr>
              <a:t>obblighi giuridici </a:t>
            </a:r>
            <a:r>
              <a:rPr lang="it-IT" sz="2600" dirty="0" smtClean="0">
                <a:solidFill>
                  <a:schemeClr val="tx2">
                    <a:lumMod val="75000"/>
                  </a:schemeClr>
                </a:solidFill>
              </a:rPr>
              <a:t>relativi: ......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84B543-AC7E-4AFB-A2D2-262B6ABE88FE}" type="slidenum">
              <a:rPr lang="it-IT"/>
              <a:pPr>
                <a:defRPr/>
              </a:pPr>
              <a:t>4</a:t>
            </a:fld>
            <a:endParaRPr lang="it-IT"/>
          </a:p>
        </p:txBody>
      </p:sp>
      <p:sp>
        <p:nvSpPr>
          <p:cNvPr id="7" name="Segnaposto piè di pa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dirty="0"/>
              <a:t>EUSERVICE S.r.l. – Consulenza e formazione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4000" b="1" dirty="0" smtClean="0">
                <a:solidFill>
                  <a:srgbClr val="C00000"/>
                </a:solidFill>
              </a:rPr>
              <a:t>SGSL: Riferimenti normativi</a:t>
            </a:r>
            <a:r>
              <a:rPr lang="it-IT" sz="7200" b="1" dirty="0" smtClean="0">
                <a:solidFill>
                  <a:srgbClr val="C00000"/>
                </a:solidFill>
              </a:rPr>
              <a:t/>
            </a:r>
            <a:br>
              <a:rPr lang="it-IT" sz="7200" b="1" dirty="0" smtClean="0">
                <a:solidFill>
                  <a:srgbClr val="C00000"/>
                </a:solidFill>
              </a:rPr>
            </a:br>
            <a:r>
              <a:rPr lang="it-IT" sz="2000" b="1" dirty="0" smtClean="0">
                <a:solidFill>
                  <a:schemeClr val="tx2">
                    <a:lumMod val="75000"/>
                  </a:schemeClr>
                </a:solidFill>
              </a:rPr>
              <a:t>Art. 30 </a:t>
            </a:r>
            <a:r>
              <a:rPr lang="it-IT" sz="2000" b="1" dirty="0" err="1" smtClean="0">
                <a:solidFill>
                  <a:schemeClr val="tx2">
                    <a:lumMod val="75000"/>
                  </a:schemeClr>
                </a:solidFill>
              </a:rPr>
              <a:t>D.Lgs.</a:t>
            </a:r>
            <a:r>
              <a:rPr lang="it-IT" sz="2000" b="1" dirty="0" smtClean="0">
                <a:solidFill>
                  <a:schemeClr val="tx2">
                    <a:lumMod val="75000"/>
                  </a:schemeClr>
                </a:solidFill>
              </a:rPr>
              <a:t> 81/08 (Modelli di organizzazione e di  gestione)</a:t>
            </a:r>
            <a:endParaRPr lang="it-IT" sz="2000" b="1" dirty="0" smtClean="0">
              <a:solidFill>
                <a:srgbClr val="C0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8313" y="1557338"/>
            <a:ext cx="8229600" cy="4525962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dirty="0" smtClean="0">
                <a:solidFill>
                  <a:schemeClr val="tx2">
                    <a:lumMod val="75000"/>
                  </a:schemeClr>
                </a:solidFill>
              </a:rPr>
              <a:t>Comma 2.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dirty="0" smtClean="0">
                <a:solidFill>
                  <a:schemeClr val="tx2">
                    <a:lumMod val="75000"/>
                  </a:schemeClr>
                </a:solidFill>
              </a:rPr>
              <a:t>Il modello organizzativo e gestionale di cui al comma 1 deve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dirty="0" smtClean="0">
                <a:solidFill>
                  <a:schemeClr val="tx2">
                    <a:lumMod val="75000"/>
                  </a:schemeClr>
                </a:solidFill>
              </a:rPr>
              <a:t>prevedere </a:t>
            </a:r>
            <a:r>
              <a:rPr lang="it-IT" sz="2400" u="sng" dirty="0" smtClean="0">
                <a:solidFill>
                  <a:schemeClr val="tx2">
                    <a:lumMod val="75000"/>
                  </a:schemeClr>
                </a:solidFill>
              </a:rPr>
              <a:t>idonei sistemi di registrazione dell’avvenuta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u="sng" dirty="0" smtClean="0">
                <a:solidFill>
                  <a:schemeClr val="tx2">
                    <a:lumMod val="75000"/>
                  </a:schemeClr>
                </a:solidFill>
              </a:rPr>
              <a:t>effettuazione delle attività </a:t>
            </a:r>
            <a:r>
              <a:rPr lang="it-IT" sz="2400" dirty="0" smtClean="0">
                <a:solidFill>
                  <a:schemeClr val="tx2">
                    <a:lumMod val="75000"/>
                  </a:schemeClr>
                </a:solidFill>
              </a:rPr>
              <a:t>di cui al comma 1.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395288" y="6356350"/>
            <a:ext cx="8280400" cy="365125"/>
          </a:xfrm>
        </p:spPr>
        <p:txBody>
          <a:bodyPr/>
          <a:lstStyle/>
          <a:p>
            <a:pPr>
              <a:defRPr/>
            </a:pPr>
            <a:r>
              <a:rPr lang="it-IT" dirty="0" smtClean="0"/>
              <a:t>EUSERVICE S.r.l. – Consulenza e formazione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6A0565-79E8-4DF0-8A72-CCD7C76089B9}" type="slidenum">
              <a:rPr lang="it-IT">
                <a:solidFill>
                  <a:schemeClr val="accent1">
                    <a:lumMod val="75000"/>
                  </a:schemeClr>
                </a:solidFill>
              </a:rPr>
              <a:pPr>
                <a:defRPr/>
              </a:pPr>
              <a:t>5</a:t>
            </a:fld>
            <a:endParaRPr lang="it-IT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4000" b="1" dirty="0" smtClean="0">
                <a:solidFill>
                  <a:srgbClr val="C00000"/>
                </a:solidFill>
              </a:rPr>
              <a:t>SGSL: Riferimenti normativi</a:t>
            </a:r>
            <a:r>
              <a:rPr lang="it-IT" sz="9600" b="1" dirty="0" smtClean="0">
                <a:solidFill>
                  <a:srgbClr val="C00000"/>
                </a:solidFill>
              </a:rPr>
              <a:t/>
            </a:r>
            <a:br>
              <a:rPr lang="it-IT" sz="9600" b="1" dirty="0" smtClean="0">
                <a:solidFill>
                  <a:srgbClr val="C00000"/>
                </a:solidFill>
              </a:rPr>
            </a:br>
            <a:r>
              <a:rPr lang="it-IT" sz="2000" b="1" dirty="0" smtClean="0">
                <a:solidFill>
                  <a:schemeClr val="tx2">
                    <a:lumMod val="75000"/>
                  </a:schemeClr>
                </a:solidFill>
              </a:rPr>
              <a:t>Art. 30 </a:t>
            </a:r>
            <a:r>
              <a:rPr lang="it-IT" sz="2000" b="1" dirty="0" err="1" smtClean="0">
                <a:solidFill>
                  <a:schemeClr val="tx2">
                    <a:lumMod val="75000"/>
                  </a:schemeClr>
                </a:solidFill>
              </a:rPr>
              <a:t>D.Lgs.</a:t>
            </a:r>
            <a:r>
              <a:rPr lang="it-IT" sz="2000" b="1" dirty="0" smtClean="0">
                <a:solidFill>
                  <a:schemeClr val="tx2">
                    <a:lumMod val="75000"/>
                  </a:schemeClr>
                </a:solidFill>
              </a:rPr>
              <a:t> 81/08 (Modelli di organizzazione e di  gestione)</a:t>
            </a:r>
            <a:endParaRPr lang="it-IT" sz="2000" b="1" dirty="0" smtClean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dirty="0" smtClean="0">
                <a:solidFill>
                  <a:schemeClr val="tx2">
                    <a:lumMod val="75000"/>
                  </a:schemeClr>
                </a:solidFill>
              </a:rPr>
              <a:t>Comma 3.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dirty="0" smtClean="0">
                <a:solidFill>
                  <a:schemeClr val="tx2">
                    <a:lumMod val="75000"/>
                  </a:schemeClr>
                </a:solidFill>
              </a:rPr>
              <a:t>Il modello organizzativo deve in ogni caso prevedere, per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dirty="0" smtClean="0">
                <a:solidFill>
                  <a:schemeClr val="tx2">
                    <a:lumMod val="75000"/>
                  </a:schemeClr>
                </a:solidFill>
              </a:rPr>
              <a:t>quanto richiesto dalla natura e dimensioni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dirty="0" smtClean="0">
                <a:solidFill>
                  <a:schemeClr val="tx2">
                    <a:lumMod val="75000"/>
                  </a:schemeClr>
                </a:solidFill>
              </a:rPr>
              <a:t>dell’organizzazione e dal tipo di attività svolta,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u="sng" dirty="0" smtClean="0">
                <a:solidFill>
                  <a:schemeClr val="tx2">
                    <a:lumMod val="75000"/>
                  </a:schemeClr>
                </a:solidFill>
              </a:rPr>
              <a:t>un’articolazione di funzioni</a:t>
            </a:r>
            <a:r>
              <a:rPr lang="it-IT" sz="2400" dirty="0" smtClean="0">
                <a:solidFill>
                  <a:schemeClr val="tx2">
                    <a:lumMod val="75000"/>
                  </a:schemeClr>
                </a:solidFill>
              </a:rPr>
              <a:t> che assicuri le competenze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dirty="0" smtClean="0">
                <a:solidFill>
                  <a:schemeClr val="tx2">
                    <a:lumMod val="75000"/>
                  </a:schemeClr>
                </a:solidFill>
              </a:rPr>
              <a:t>tecniche e i poteri necessari per la verifica,valutazione,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dirty="0" smtClean="0">
                <a:solidFill>
                  <a:schemeClr val="tx2">
                    <a:lumMod val="75000"/>
                  </a:schemeClr>
                </a:solidFill>
              </a:rPr>
              <a:t>gestione e controllo del rischio, nonché </a:t>
            </a:r>
            <a:r>
              <a:rPr lang="it-IT" sz="2400" u="sng" dirty="0" smtClean="0">
                <a:solidFill>
                  <a:schemeClr val="tx2">
                    <a:lumMod val="75000"/>
                  </a:schemeClr>
                </a:solidFill>
              </a:rPr>
              <a:t>un sistema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u="sng" dirty="0" smtClean="0">
                <a:solidFill>
                  <a:schemeClr val="tx2">
                    <a:lumMod val="75000"/>
                  </a:schemeClr>
                </a:solidFill>
              </a:rPr>
              <a:t>disciplinare</a:t>
            </a:r>
            <a:r>
              <a:rPr lang="it-IT" sz="2400" dirty="0" smtClean="0">
                <a:solidFill>
                  <a:schemeClr val="tx2">
                    <a:lumMod val="75000"/>
                  </a:schemeClr>
                </a:solidFill>
              </a:rPr>
              <a:t> idoneo a sanzionare il mancato rispetto delle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dirty="0" smtClean="0">
                <a:solidFill>
                  <a:schemeClr val="tx2">
                    <a:lumMod val="75000"/>
                  </a:schemeClr>
                </a:solidFill>
              </a:rPr>
              <a:t>misure indicate nel modello.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EUSERVICE S.r.l. – Consulenza e formazione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C248CC-97B7-4C54-8413-FAF26352187B}" type="slidenum">
              <a:rPr lang="it-IT"/>
              <a:pPr>
                <a:defRPr/>
              </a:pPr>
              <a:t>6</a:t>
            </a:fld>
            <a:endParaRPr lang="it-IT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4000" b="1" dirty="0" smtClean="0">
                <a:solidFill>
                  <a:srgbClr val="C00000"/>
                </a:solidFill>
              </a:rPr>
              <a:t>SGSL: Riferimenti normativi</a:t>
            </a:r>
            <a:r>
              <a:rPr lang="it-IT" sz="21100" b="1" dirty="0" smtClean="0">
                <a:solidFill>
                  <a:srgbClr val="C00000"/>
                </a:solidFill>
              </a:rPr>
              <a:t/>
            </a:r>
            <a:br>
              <a:rPr lang="it-IT" sz="21100" b="1" dirty="0" smtClean="0">
                <a:solidFill>
                  <a:srgbClr val="C00000"/>
                </a:solidFill>
              </a:rPr>
            </a:br>
            <a:r>
              <a:rPr lang="it-IT" sz="2000" b="1" dirty="0" smtClean="0">
                <a:solidFill>
                  <a:schemeClr val="tx2">
                    <a:lumMod val="75000"/>
                  </a:schemeClr>
                </a:solidFill>
              </a:rPr>
              <a:t>Art. 30 </a:t>
            </a:r>
            <a:r>
              <a:rPr lang="it-IT" sz="2000" b="1" dirty="0" err="1" smtClean="0">
                <a:solidFill>
                  <a:schemeClr val="tx2">
                    <a:lumMod val="75000"/>
                  </a:schemeClr>
                </a:solidFill>
              </a:rPr>
              <a:t>D.Lgs.</a:t>
            </a:r>
            <a:r>
              <a:rPr lang="it-IT" sz="2000" b="1" dirty="0" smtClean="0">
                <a:solidFill>
                  <a:schemeClr val="tx2">
                    <a:lumMod val="75000"/>
                  </a:schemeClr>
                </a:solidFill>
              </a:rPr>
              <a:t> 81/08 (Modelli di organizzazione e di  gestione)</a:t>
            </a:r>
            <a:endParaRPr lang="it-IT" sz="2000" b="1" dirty="0" smtClean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600" dirty="0" smtClean="0">
                <a:solidFill>
                  <a:schemeClr val="tx2">
                    <a:lumMod val="75000"/>
                  </a:schemeClr>
                </a:solidFill>
              </a:rPr>
              <a:t>Comma 4. 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600" dirty="0" smtClean="0">
                <a:solidFill>
                  <a:schemeClr val="tx2">
                    <a:lumMod val="75000"/>
                  </a:schemeClr>
                </a:solidFill>
              </a:rPr>
              <a:t>Il modello organizzativo </a:t>
            </a:r>
            <a:r>
              <a:rPr lang="it-IT" sz="2600" u="sng" dirty="0" smtClean="0">
                <a:solidFill>
                  <a:schemeClr val="tx2">
                    <a:lumMod val="75000"/>
                  </a:schemeClr>
                </a:solidFill>
              </a:rPr>
              <a:t>deve altresì prevedere un idoneo 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600" u="sng" dirty="0" smtClean="0">
                <a:solidFill>
                  <a:schemeClr val="tx2">
                    <a:lumMod val="75000"/>
                  </a:schemeClr>
                </a:solidFill>
              </a:rPr>
              <a:t>sistema di controllo sull’attuazione </a:t>
            </a:r>
            <a:r>
              <a:rPr lang="it-IT" sz="2600" dirty="0" smtClean="0">
                <a:solidFill>
                  <a:schemeClr val="tx2">
                    <a:lumMod val="75000"/>
                  </a:schemeClr>
                </a:solidFill>
              </a:rPr>
              <a:t>del medesimo modello e 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600" dirty="0" smtClean="0">
                <a:solidFill>
                  <a:schemeClr val="tx2">
                    <a:lumMod val="75000"/>
                  </a:schemeClr>
                </a:solidFill>
              </a:rPr>
              <a:t>sul mantenimento nel tempo delle condizioni di idoneità 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600" dirty="0" smtClean="0">
                <a:solidFill>
                  <a:schemeClr val="tx2">
                    <a:lumMod val="75000"/>
                  </a:schemeClr>
                </a:solidFill>
              </a:rPr>
              <a:t>delle misure adottate. Il riesame e l’eventuale modifica del 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600" dirty="0" smtClean="0">
                <a:solidFill>
                  <a:schemeClr val="tx2">
                    <a:lumMod val="75000"/>
                  </a:schemeClr>
                </a:solidFill>
              </a:rPr>
              <a:t>modello organizzativo devono essere adottati  quando 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600" dirty="0" smtClean="0">
                <a:solidFill>
                  <a:schemeClr val="tx2">
                    <a:lumMod val="75000"/>
                  </a:schemeClr>
                </a:solidFill>
              </a:rPr>
              <a:t>siano scoperte violazioni significative delle norme relative 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600" dirty="0" smtClean="0">
                <a:solidFill>
                  <a:schemeClr val="tx2">
                    <a:lumMod val="75000"/>
                  </a:schemeClr>
                </a:solidFill>
              </a:rPr>
              <a:t>alla prevenzione degli infortuni e all’igiene sul lavoro, 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600" dirty="0" smtClean="0">
                <a:solidFill>
                  <a:schemeClr val="tx2">
                    <a:lumMod val="75000"/>
                  </a:schemeClr>
                </a:solidFill>
              </a:rPr>
              <a:t>ovvero in occasione di mutamenti nell’organizzazione e 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600" dirty="0" smtClean="0">
                <a:solidFill>
                  <a:schemeClr val="tx2">
                    <a:lumMod val="75000"/>
                  </a:schemeClr>
                </a:solidFill>
              </a:rPr>
              <a:t>nell’attività in relazione al progresso scientifico e 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600" dirty="0" smtClean="0">
                <a:solidFill>
                  <a:schemeClr val="tx2">
                    <a:lumMod val="75000"/>
                  </a:schemeClr>
                </a:solidFill>
              </a:rPr>
              <a:t>tecnologico.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dirty="0" smtClean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EUSERVICE S.r.l. – Consulenza e formazione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193FBF-C98E-4625-8AB7-8C8E750FE9C7}" type="slidenum">
              <a:rPr lang="it-IT"/>
              <a:pPr>
                <a:defRPr/>
              </a:pPr>
              <a:t>7</a:t>
            </a:fld>
            <a:endParaRPr lang="it-IT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4000" b="1" dirty="0" smtClean="0">
                <a:solidFill>
                  <a:srgbClr val="C00000"/>
                </a:solidFill>
              </a:rPr>
              <a:t>SGSL: Riferimenti normativi</a:t>
            </a:r>
            <a:r>
              <a:rPr lang="it-IT" sz="46400" b="1" dirty="0" smtClean="0">
                <a:solidFill>
                  <a:srgbClr val="C00000"/>
                </a:solidFill>
              </a:rPr>
              <a:t/>
            </a:r>
            <a:br>
              <a:rPr lang="it-IT" sz="46400" b="1" dirty="0" smtClean="0">
                <a:solidFill>
                  <a:srgbClr val="C00000"/>
                </a:solidFill>
              </a:rPr>
            </a:br>
            <a:r>
              <a:rPr lang="it-IT" sz="2000" b="1" dirty="0" smtClean="0">
                <a:solidFill>
                  <a:schemeClr val="tx2">
                    <a:lumMod val="75000"/>
                  </a:schemeClr>
                </a:solidFill>
              </a:rPr>
              <a:t>Art. 30 </a:t>
            </a:r>
            <a:r>
              <a:rPr lang="it-IT" sz="2000" b="1" dirty="0" err="1" smtClean="0">
                <a:solidFill>
                  <a:schemeClr val="tx2">
                    <a:lumMod val="75000"/>
                  </a:schemeClr>
                </a:solidFill>
              </a:rPr>
              <a:t>D.Lgs.</a:t>
            </a:r>
            <a:r>
              <a:rPr lang="it-IT" sz="2000" b="1" dirty="0" smtClean="0">
                <a:solidFill>
                  <a:schemeClr val="tx2">
                    <a:lumMod val="75000"/>
                  </a:schemeClr>
                </a:solidFill>
              </a:rPr>
              <a:t> 81/08 (Modelli di organizzazione e di  gestione)</a:t>
            </a:r>
            <a:endParaRPr lang="it-IT" sz="2000" b="1" dirty="0" smtClean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dirty="0" smtClean="0">
                <a:solidFill>
                  <a:schemeClr val="tx2">
                    <a:lumMod val="75000"/>
                  </a:schemeClr>
                </a:solidFill>
              </a:rPr>
              <a:t>Comma 5.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dirty="0" smtClean="0">
                <a:solidFill>
                  <a:schemeClr val="tx2">
                    <a:lumMod val="75000"/>
                  </a:schemeClr>
                </a:solidFill>
              </a:rPr>
              <a:t>In sede di prima applicazione, i modelli di organizzazione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dirty="0" smtClean="0">
                <a:solidFill>
                  <a:schemeClr val="tx2">
                    <a:lumMod val="75000"/>
                  </a:schemeClr>
                </a:solidFill>
              </a:rPr>
              <a:t>aziendale definiti conformemente alle  </a:t>
            </a:r>
            <a:r>
              <a:rPr lang="it-IT" sz="2400" u="sng" dirty="0" smtClean="0">
                <a:solidFill>
                  <a:schemeClr val="tx2">
                    <a:lumMod val="75000"/>
                  </a:schemeClr>
                </a:solidFill>
              </a:rPr>
              <a:t>Linee guida UNI-INAIL </a:t>
            </a:r>
            <a:r>
              <a:rPr lang="it-IT" sz="2400" dirty="0" smtClean="0">
                <a:solidFill>
                  <a:schemeClr val="tx2">
                    <a:lumMod val="75000"/>
                  </a:schemeClr>
                </a:solidFill>
              </a:rPr>
              <a:t>per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dirty="0" smtClean="0">
                <a:solidFill>
                  <a:schemeClr val="tx2">
                    <a:lumMod val="75000"/>
                  </a:schemeClr>
                </a:solidFill>
              </a:rPr>
              <a:t>un sistema di gestione della salute e sicurezza sul lavoro (SGSL)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dirty="0" smtClean="0">
                <a:solidFill>
                  <a:schemeClr val="tx2">
                    <a:lumMod val="75000"/>
                  </a:schemeClr>
                </a:solidFill>
              </a:rPr>
              <a:t>del 28 settembre  2001 o al </a:t>
            </a:r>
            <a:r>
              <a:rPr lang="it-IT" sz="2400" u="sng" dirty="0" err="1" smtClean="0">
                <a:solidFill>
                  <a:schemeClr val="tx2">
                    <a:lumMod val="75000"/>
                  </a:schemeClr>
                </a:solidFill>
              </a:rPr>
              <a:t>British</a:t>
            </a:r>
            <a:r>
              <a:rPr lang="it-IT" sz="2400" u="sng" dirty="0" smtClean="0">
                <a:solidFill>
                  <a:schemeClr val="tx2">
                    <a:lumMod val="75000"/>
                  </a:schemeClr>
                </a:solidFill>
              </a:rPr>
              <a:t> Standard OHSAS 18001:2007</a:t>
            </a:r>
            <a:r>
              <a:rPr lang="it-IT" sz="2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dirty="0" smtClean="0">
                <a:solidFill>
                  <a:schemeClr val="tx2">
                    <a:lumMod val="75000"/>
                  </a:schemeClr>
                </a:solidFill>
              </a:rPr>
              <a:t>si  presumono conformi ai requisiti di cui al presente  articolo per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dirty="0" smtClean="0">
                <a:solidFill>
                  <a:schemeClr val="tx2">
                    <a:lumMod val="75000"/>
                  </a:schemeClr>
                </a:solidFill>
              </a:rPr>
              <a:t>le parti corrispondenti.  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EUSERVICE S.r.l. – Consulenza e formazione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5FD7C5-CFD7-4987-8DF3-5342C2078D7A}" type="slidenum">
              <a:rPr lang="it-IT"/>
              <a:pPr>
                <a:defRPr/>
              </a:pPr>
              <a:t>8</a:t>
            </a:fld>
            <a:endParaRPr lang="it-IT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b="1" smtClean="0">
                <a:solidFill>
                  <a:srgbClr val="C00000"/>
                </a:solidFill>
              </a:rPr>
              <a:t>Standard per il SGSL a confronto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Linee guida UNI INAIL</a:t>
            </a:r>
            <a:r>
              <a:rPr lang="it-IT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marL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dirty="0" smtClean="0">
                <a:solidFill>
                  <a:schemeClr val="tx2">
                    <a:lumMod val="75000"/>
                  </a:schemeClr>
                </a:solidFill>
              </a:rPr>
              <a:t>Redatte tenendo in  considerazione la normativa di legge vigente in Italia.</a:t>
            </a:r>
          </a:p>
          <a:p>
            <a:pPr marL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sz="10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dirty="0" smtClean="0">
                <a:solidFill>
                  <a:schemeClr val="tx2">
                    <a:lumMod val="75000"/>
                  </a:schemeClr>
                </a:solidFill>
              </a:rPr>
              <a:t>Non possono essere usate a fini della certificazione aziendale da parte di enti terzi accreditati.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 smtClean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 rtlCol="0">
            <a:normAutofit/>
          </a:bodyPr>
          <a:lstStyle/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Norma BS OHSAS 18001</a:t>
            </a:r>
          </a:p>
          <a:p>
            <a:pPr marL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dirty="0" smtClean="0">
                <a:solidFill>
                  <a:schemeClr val="tx2">
                    <a:lumMod val="75000"/>
                  </a:schemeClr>
                </a:solidFill>
              </a:rPr>
              <a:t>Standard organizzativo internazionale. </a:t>
            </a:r>
          </a:p>
          <a:p>
            <a:pPr marL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sz="10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dirty="0" smtClean="0">
                <a:solidFill>
                  <a:schemeClr val="tx2">
                    <a:lumMod val="75000"/>
                  </a:schemeClr>
                </a:solidFill>
              </a:rPr>
              <a:t>Può essere usata a fini della certificazione aziendale da parte di enti terzi accreditati. </a:t>
            </a:r>
          </a:p>
          <a:p>
            <a:pPr marL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sz="10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dirty="0" smtClean="0">
                <a:solidFill>
                  <a:schemeClr val="tx2">
                    <a:lumMod val="75000"/>
                  </a:schemeClr>
                </a:solidFill>
              </a:rPr>
              <a:t>Facilmente integrabile alla ISO 9001  (Sistema di gestione della qualità).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dirty="0" smtClean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EUSERVICE S.r.l. – Consulenza e formazione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F5113E-F303-4BC1-8B35-7DCA2E572CE7}" type="slidenum">
              <a:rPr lang="it-IT"/>
              <a:pPr>
                <a:defRPr/>
              </a:pPr>
              <a:t>9</a:t>
            </a:fld>
            <a:endParaRPr lang="it-IT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506</TotalTime>
  <Words>1606</Words>
  <Application>Microsoft Office PowerPoint</Application>
  <PresentationFormat>Presentazione su schermo (4:3)</PresentationFormat>
  <Paragraphs>301</Paragraphs>
  <Slides>25</Slides>
  <Notes>24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25</vt:i4>
      </vt:variant>
    </vt:vector>
  </HeadingPairs>
  <TitlesOfParts>
    <vt:vector size="30" baseType="lpstr">
      <vt:lpstr>Arial</vt:lpstr>
      <vt:lpstr>Calibri</vt:lpstr>
      <vt:lpstr>Wingdings</vt:lpstr>
      <vt:lpstr>Times New Roman</vt:lpstr>
      <vt:lpstr>Tema di Office</vt:lpstr>
      <vt:lpstr>SGSL</vt:lpstr>
      <vt:lpstr>Cosa è in pratica un sistema di gestione?</vt:lpstr>
      <vt:lpstr>  Alcuni  sistemi di gestione con requisiti codificati da organismi internazionali </vt:lpstr>
      <vt:lpstr> SGSL: Riferimenti normativi Art. 30 D.Lgs. 81/08 (Modelli di organizzazione e di  gestione) </vt:lpstr>
      <vt:lpstr>SGSL: Riferimenti normativi Art. 30 D.Lgs. 81/08 (Modelli di organizzazione e di  gestione)</vt:lpstr>
      <vt:lpstr>SGSL: Riferimenti normativi Art. 30 D.Lgs. 81/08 (Modelli di organizzazione e di  gestione)</vt:lpstr>
      <vt:lpstr>SGSL: Riferimenti normativi Art. 30 D.Lgs. 81/08 (Modelli di organizzazione e di  gestione)</vt:lpstr>
      <vt:lpstr>SGSL: Riferimenti normativi Art. 30 D.Lgs. 81/08 (Modelli di organizzazione e di  gestione)</vt:lpstr>
      <vt:lpstr>Standard per il SGSL a confronto </vt:lpstr>
      <vt:lpstr>I requisiti del modello di gestione  Art 6 comma 2 D.Lgs. 231/01 </vt:lpstr>
      <vt:lpstr>La scelta dello standard per il SGSL </vt:lpstr>
      <vt:lpstr>Elementi del  sistema di gestione OHSAS</vt:lpstr>
      <vt:lpstr> La politica per la Sicurezza  </vt:lpstr>
      <vt:lpstr> Pianificazione </vt:lpstr>
      <vt:lpstr>Implementazione /1</vt:lpstr>
      <vt:lpstr>Implementazione /2</vt:lpstr>
      <vt:lpstr> Controllo ed azioni correttive </vt:lpstr>
      <vt:lpstr> Riesame  </vt:lpstr>
      <vt:lpstr>Criticità del comparto scuola</vt:lpstr>
      <vt:lpstr>Criticità  in  ambito strutturale e manutentivo</vt:lpstr>
      <vt:lpstr>Criticità in ambito strumentale</vt:lpstr>
      <vt:lpstr>Criticità in ambito organizzativo</vt:lpstr>
      <vt:lpstr>Criticità in ambito  economico-finanziario</vt:lpstr>
      <vt:lpstr>Il SGSL proposto  e la documentazione</vt:lpstr>
      <vt:lpstr>I motivi per l’adozione del SGSL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SGSL</dc:title>
  <dc:creator>amalio</dc:creator>
  <cp:lastModifiedBy>PC15</cp:lastModifiedBy>
  <cp:revision>61</cp:revision>
  <dcterms:created xsi:type="dcterms:W3CDTF">2011-05-18T10:35:51Z</dcterms:created>
  <dcterms:modified xsi:type="dcterms:W3CDTF">2014-10-04T16:16:45Z</dcterms:modified>
</cp:coreProperties>
</file>